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7"/>
  </p:notesMasterIdLst>
  <p:sldIdLst>
    <p:sldId id="256" r:id="rId2"/>
    <p:sldId id="257" r:id="rId3"/>
    <p:sldId id="259" r:id="rId4"/>
    <p:sldId id="271" r:id="rId5"/>
    <p:sldId id="281" r:id="rId6"/>
    <p:sldId id="260" r:id="rId7"/>
    <p:sldId id="272" r:id="rId8"/>
    <p:sldId id="278" r:id="rId9"/>
    <p:sldId id="261" r:id="rId10"/>
    <p:sldId id="262" r:id="rId11"/>
    <p:sldId id="314" r:id="rId12"/>
    <p:sldId id="315" r:id="rId13"/>
    <p:sldId id="263" r:id="rId14"/>
    <p:sldId id="316" r:id="rId15"/>
    <p:sldId id="265" r:id="rId16"/>
    <p:sldId id="317" r:id="rId17"/>
    <p:sldId id="318" r:id="rId18"/>
    <p:sldId id="319" r:id="rId19"/>
    <p:sldId id="320" r:id="rId20"/>
    <p:sldId id="321" r:id="rId21"/>
    <p:sldId id="322" r:id="rId22"/>
    <p:sldId id="323" r:id="rId23"/>
    <p:sldId id="324" r:id="rId24"/>
    <p:sldId id="325" r:id="rId25"/>
    <p:sldId id="266"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Exo" panose="020B0604020202020204" charset="0"/>
      <p:regular r:id="rId32"/>
      <p:bold r:id="rId33"/>
      <p:italic r:id="rId34"/>
      <p:boldItalic r:id="rId35"/>
    </p:embeddedFont>
    <p:embeddedFont>
      <p:font typeface="PT Sans"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18813F-691B-470A-A125-6C3E8DBAE84C}">
  <a:tblStyle styleId="{E718813F-691B-470A-A125-6C3E8DBAE8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028538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130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gedfa3e31c0_2_20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5" name="Google Shape;2945;gedfa3e31c0_2_20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682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899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5"/>
        <p:cNvGrpSpPr/>
        <p:nvPr/>
      </p:nvGrpSpPr>
      <p:grpSpPr>
        <a:xfrm>
          <a:off x="0" y="0"/>
          <a:ext cx="0" cy="0"/>
          <a:chOff x="0" y="0"/>
          <a:chExt cx="0" cy="0"/>
        </a:xfrm>
      </p:grpSpPr>
      <p:sp>
        <p:nvSpPr>
          <p:cNvPr id="3056" name="Google Shape;3056;gedfa3e31c0_2_20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7" name="Google Shape;3057;gedfa3e31c0_2_20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19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edfa3e31c0_2_19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edfa3e31c0_2_1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728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458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91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f11272de0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0" name="Google Shape;3370;gf11272de0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20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7"/>
        <p:cNvGrpSpPr/>
        <p:nvPr/>
      </p:nvGrpSpPr>
      <p:grpSpPr>
        <a:xfrm>
          <a:off x="0" y="0"/>
          <a:ext cx="0" cy="0"/>
          <a:chOff x="0" y="0"/>
          <a:chExt cx="0" cy="0"/>
        </a:xfrm>
      </p:grpSpPr>
      <p:sp>
        <p:nvSpPr>
          <p:cNvPr id="3968" name="Google Shape;3968;gedfa3e31c0_2_20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9" name="Google Shape;3969;gedfa3e31c0_2_20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473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edfa3e31c0_2_20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edfa3e31c0_2_20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213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0"/>
        <p:cNvGrpSpPr/>
        <p:nvPr/>
      </p:nvGrpSpPr>
      <p:grpSpPr>
        <a:xfrm>
          <a:off x="0" y="0"/>
          <a:ext cx="0" cy="0"/>
          <a:chOff x="0" y="0"/>
          <a:chExt cx="0" cy="0"/>
        </a:xfrm>
      </p:grpSpPr>
      <p:sp>
        <p:nvSpPr>
          <p:cNvPr id="3431" name="Google Shape;3431;gedfa3e31c0_2_20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2" name="Google Shape;3432;gedfa3e31c0_2_20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01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4"/>
        <p:cNvGrpSpPr/>
        <p:nvPr/>
      </p:nvGrpSpPr>
      <p:grpSpPr>
        <a:xfrm>
          <a:off x="0" y="0"/>
          <a:ext cx="0" cy="0"/>
          <a:chOff x="0" y="0"/>
          <a:chExt cx="0" cy="0"/>
        </a:xfrm>
      </p:grpSpPr>
      <p:sp>
        <p:nvSpPr>
          <p:cNvPr id="3775" name="Google Shape;3775;gedfa3e31c0_2_20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6" name="Google Shape;3776;gedfa3e31c0_2_20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636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f11272de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f11272de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957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BLANK_10">
    <p:spTree>
      <p:nvGrpSpPr>
        <p:cNvPr id="1" name="Shape 1491"/>
        <p:cNvGrpSpPr/>
        <p:nvPr/>
      </p:nvGrpSpPr>
      <p:grpSpPr>
        <a:xfrm>
          <a:off x="0" y="0"/>
          <a:ext cx="0" cy="0"/>
          <a:chOff x="0" y="0"/>
          <a:chExt cx="0" cy="0"/>
        </a:xfrm>
      </p:grpSpPr>
      <p:grpSp>
        <p:nvGrpSpPr>
          <p:cNvPr id="1492" name="Google Shape;1492;p19"/>
          <p:cNvGrpSpPr/>
          <p:nvPr/>
        </p:nvGrpSpPr>
        <p:grpSpPr>
          <a:xfrm>
            <a:off x="-24" y="-27"/>
            <a:ext cx="9143711" cy="5143338"/>
            <a:chOff x="597550" y="708125"/>
            <a:chExt cx="6449225" cy="4193850"/>
          </a:xfrm>
        </p:grpSpPr>
        <p:sp>
          <p:nvSpPr>
            <p:cNvPr id="1493" name="Google Shape;1493;p1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19"/>
          <p:cNvSpPr txBox="1">
            <a:spLocks noGrp="1"/>
          </p:cNvSpPr>
          <p:nvPr>
            <p:ph type="title"/>
          </p:nvPr>
        </p:nvSpPr>
        <p:spPr>
          <a:xfrm>
            <a:off x="1773100" y="2597100"/>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2" name="Google Shape;1532;p19"/>
          <p:cNvSpPr txBox="1">
            <a:spLocks noGrp="1"/>
          </p:cNvSpPr>
          <p:nvPr>
            <p:ph type="subTitle" idx="1"/>
          </p:nvPr>
        </p:nvSpPr>
        <p:spPr>
          <a:xfrm>
            <a:off x="1173396" y="1500310"/>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3" name="Google Shape;1533;p19"/>
          <p:cNvSpPr txBox="1">
            <a:spLocks noGrp="1"/>
          </p:cNvSpPr>
          <p:nvPr>
            <p:ph type="title" idx="2"/>
          </p:nvPr>
        </p:nvSpPr>
        <p:spPr>
          <a:xfrm>
            <a:off x="5491225" y="3013625"/>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4" name="Google Shape;1534;p19"/>
          <p:cNvSpPr txBox="1">
            <a:spLocks noGrp="1"/>
          </p:cNvSpPr>
          <p:nvPr>
            <p:ph type="subTitle" idx="3"/>
          </p:nvPr>
        </p:nvSpPr>
        <p:spPr>
          <a:xfrm>
            <a:off x="4891521" y="3409635"/>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35" name="Google Shape;1535;p19"/>
          <p:cNvGrpSpPr/>
          <p:nvPr/>
        </p:nvGrpSpPr>
        <p:grpSpPr>
          <a:xfrm>
            <a:off x="-11" y="4386462"/>
            <a:ext cx="1284435" cy="5868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4" name="Google Shape;1544;p19"/>
          <p:cNvGrpSpPr/>
          <p:nvPr/>
        </p:nvGrpSpPr>
        <p:grpSpPr>
          <a:xfrm>
            <a:off x="1852307" y="-114308"/>
            <a:ext cx="1520982" cy="302065"/>
            <a:chOff x="5642557" y="-150670"/>
            <a:chExt cx="1520982" cy="302065"/>
          </a:xfrm>
        </p:grpSpPr>
        <p:sp>
          <p:nvSpPr>
            <p:cNvPr id="1545" name="Google Shape;1545;p1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19"/>
          <p:cNvGrpSpPr/>
          <p:nvPr/>
        </p:nvGrpSpPr>
        <p:grpSpPr>
          <a:xfrm rot="5400000">
            <a:off x="85100" y="1523550"/>
            <a:ext cx="98902" cy="553090"/>
            <a:chOff x="4898850" y="4820550"/>
            <a:chExt cx="98902" cy="553090"/>
          </a:xfrm>
        </p:grpSpPr>
        <p:sp>
          <p:nvSpPr>
            <p:cNvPr id="1551" name="Google Shape;1551;p1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1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9"/>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0" name="Google Shape;1560;p19"/>
          <p:cNvGrpSpPr/>
          <p:nvPr/>
        </p:nvGrpSpPr>
        <p:grpSpPr>
          <a:xfrm rot="5400000">
            <a:off x="8520259" y="3926674"/>
            <a:ext cx="302065" cy="1520982"/>
            <a:chOff x="-108754" y="2690919"/>
            <a:chExt cx="302065" cy="1520982"/>
          </a:xfrm>
        </p:grpSpPr>
        <p:sp>
          <p:nvSpPr>
            <p:cNvPr id="1561" name="Google Shape;1561;p1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19"/>
          <p:cNvSpPr txBox="1">
            <a:spLocks noGrp="1"/>
          </p:cNvSpPr>
          <p:nvPr>
            <p:ph type="title" idx="4"/>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22"/>
          <p:cNvSpPr txBox="1">
            <a:spLocks noGrp="1"/>
          </p:cNvSpPr>
          <p:nvPr>
            <p:ph type="title"/>
          </p:nvPr>
        </p:nvSpPr>
        <p:spPr>
          <a:xfrm>
            <a:off x="2246574"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1" name="Google Shape;1781;p22"/>
          <p:cNvSpPr txBox="1">
            <a:spLocks noGrp="1"/>
          </p:cNvSpPr>
          <p:nvPr>
            <p:ph type="subTitle" idx="1"/>
          </p:nvPr>
        </p:nvSpPr>
        <p:spPr>
          <a:xfrm>
            <a:off x="2123424"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2" name="Google Shape;1782;p22"/>
          <p:cNvSpPr txBox="1">
            <a:spLocks noGrp="1"/>
          </p:cNvSpPr>
          <p:nvPr>
            <p:ph type="title" idx="2"/>
          </p:nvPr>
        </p:nvSpPr>
        <p:spPr>
          <a:xfrm>
            <a:off x="6172578"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3" name="Google Shape;1783;p22"/>
          <p:cNvSpPr txBox="1">
            <a:spLocks noGrp="1"/>
          </p:cNvSpPr>
          <p:nvPr>
            <p:ph type="subTitle" idx="3"/>
          </p:nvPr>
        </p:nvSpPr>
        <p:spPr>
          <a:xfrm>
            <a:off x="6049428"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2"/>
          <p:cNvSpPr txBox="1">
            <a:spLocks noGrp="1"/>
          </p:cNvSpPr>
          <p:nvPr>
            <p:ph type="title" idx="4"/>
          </p:nvPr>
        </p:nvSpPr>
        <p:spPr>
          <a:xfrm>
            <a:off x="2204274" y="3315400"/>
            <a:ext cx="2103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5" name="Google Shape;1785;p22"/>
          <p:cNvSpPr txBox="1">
            <a:spLocks noGrp="1"/>
          </p:cNvSpPr>
          <p:nvPr>
            <p:ph type="subTitle" idx="5"/>
          </p:nvPr>
        </p:nvSpPr>
        <p:spPr>
          <a:xfrm>
            <a:off x="2123424"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2"/>
          <p:cNvSpPr txBox="1">
            <a:spLocks noGrp="1"/>
          </p:cNvSpPr>
          <p:nvPr>
            <p:ph type="title" idx="6"/>
          </p:nvPr>
        </p:nvSpPr>
        <p:spPr>
          <a:xfrm>
            <a:off x="6172578" y="3315400"/>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7" name="Google Shape;1787;p22"/>
          <p:cNvSpPr txBox="1">
            <a:spLocks noGrp="1"/>
          </p:cNvSpPr>
          <p:nvPr>
            <p:ph type="subTitle" idx="7"/>
          </p:nvPr>
        </p:nvSpPr>
        <p:spPr>
          <a:xfrm>
            <a:off x="6049428"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3" name="Google Shape;1853;p22"/>
          <p:cNvSpPr txBox="1">
            <a:spLocks noGrp="1"/>
          </p:cNvSpPr>
          <p:nvPr>
            <p:ph type="title" idx="8"/>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0" name="Google Shape;270;p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71" name="Google Shape;271;p4"/>
          <p:cNvGrpSpPr/>
          <p:nvPr/>
        </p:nvGrpSpPr>
        <p:grpSpPr>
          <a:xfrm rot="5400000" flipH="1">
            <a:off x="7845446" y="144030"/>
            <a:ext cx="1823016" cy="296643"/>
            <a:chOff x="7857346" y="3902355"/>
            <a:chExt cx="1823016" cy="296643"/>
          </a:xfrm>
        </p:grpSpPr>
        <p:sp>
          <p:nvSpPr>
            <p:cNvPr id="272" name="Google Shape;272;p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6" name="Google Shape;306;p4"/>
          <p:cNvSpPr/>
          <p:nvPr/>
        </p:nvSpPr>
        <p:spPr>
          <a:xfrm>
            <a:off x="-1568655" y="3363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49" name="Google Shape;349;p5"/>
          <p:cNvSpPr txBox="1">
            <a:spLocks noGrp="1"/>
          </p:cNvSpPr>
          <p:nvPr>
            <p:ph type="title" idx="2"/>
          </p:nvPr>
        </p:nvSpPr>
        <p:spPr>
          <a:xfrm>
            <a:off x="1540500"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0" name="Google Shape;350;p5"/>
          <p:cNvSpPr txBox="1">
            <a:spLocks noGrp="1"/>
          </p:cNvSpPr>
          <p:nvPr>
            <p:ph type="subTitle" idx="1"/>
          </p:nvPr>
        </p:nvSpPr>
        <p:spPr>
          <a:xfrm>
            <a:off x="1540500" y="3299259"/>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5"/>
          <p:cNvSpPr txBox="1">
            <a:spLocks noGrp="1"/>
          </p:cNvSpPr>
          <p:nvPr>
            <p:ph type="title" idx="3"/>
          </p:nvPr>
        </p:nvSpPr>
        <p:spPr>
          <a:xfrm>
            <a:off x="4987075"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2" name="Google Shape;352;p5"/>
          <p:cNvSpPr txBox="1">
            <a:spLocks noGrp="1"/>
          </p:cNvSpPr>
          <p:nvPr>
            <p:ph type="subTitle" idx="4"/>
          </p:nvPr>
        </p:nvSpPr>
        <p:spPr>
          <a:xfrm>
            <a:off x="4987075" y="3299258"/>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5"/>
          <p:cNvGrpSpPr/>
          <p:nvPr/>
        </p:nvGrpSpPr>
        <p:grpSpPr>
          <a:xfrm rot="5400000" flipH="1">
            <a:off x="-531622" y="163274"/>
            <a:ext cx="1823016" cy="296643"/>
            <a:chOff x="7857346" y="3902355"/>
            <a:chExt cx="1823016" cy="296643"/>
          </a:xfrm>
        </p:grpSpPr>
        <p:sp>
          <p:nvSpPr>
            <p:cNvPr id="368" name="Google Shape;368;p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5"/>
          <p:cNvSpPr/>
          <p:nvPr/>
        </p:nvSpPr>
        <p:spPr>
          <a:xfrm rot="5400000" flipH="1">
            <a:off x="8198089" y="410275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5"/>
          <p:cNvGrpSpPr/>
          <p:nvPr/>
        </p:nvGrpSpPr>
        <p:grpSpPr>
          <a:xfrm rot="10800000" flipH="1">
            <a:off x="8250449" y="4623928"/>
            <a:ext cx="883262" cy="242091"/>
            <a:chOff x="2300350" y="2601250"/>
            <a:chExt cx="2275275" cy="623625"/>
          </a:xfrm>
        </p:grpSpPr>
        <p:sp>
          <p:nvSpPr>
            <p:cNvPr id="402" name="Google Shape;402;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6"/>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9"/>
          <p:cNvSpPr txBox="1">
            <a:spLocks noGrp="1"/>
          </p:cNvSpPr>
          <p:nvPr>
            <p:ph type="subTitle" idx="1"/>
          </p:nvPr>
        </p:nvSpPr>
        <p:spPr>
          <a:xfrm>
            <a:off x="2399850" y="2366051"/>
            <a:ext cx="4344300" cy="106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9" name="Google Shape;719;p9"/>
          <p:cNvSpPr txBox="1">
            <a:spLocks noGrp="1"/>
          </p:cNvSpPr>
          <p:nvPr>
            <p:ph type="title"/>
          </p:nvPr>
        </p:nvSpPr>
        <p:spPr>
          <a:xfrm>
            <a:off x="2399850" y="1723050"/>
            <a:ext cx="43443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9"/>
          <p:cNvSpPr/>
          <p:nvPr/>
        </p:nvSpPr>
        <p:spPr>
          <a:xfrm rot="5400000">
            <a:off x="1495470"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
          <p:cNvSpPr/>
          <p:nvPr/>
        </p:nvSpPr>
        <p:spPr>
          <a:xfrm rot="5400000">
            <a:off x="1774770"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1111455" y="3439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9"/>
          <p:cNvGrpSpPr/>
          <p:nvPr/>
        </p:nvGrpSpPr>
        <p:grpSpPr>
          <a:xfrm rot="10800000" flipH="1">
            <a:off x="7918521" y="1923880"/>
            <a:ext cx="1823016" cy="296643"/>
            <a:chOff x="7857346" y="3902355"/>
            <a:chExt cx="1823016" cy="296643"/>
          </a:xfrm>
        </p:grpSpPr>
        <p:sp>
          <p:nvSpPr>
            <p:cNvPr id="741" name="Google Shape;741;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80"/>
        <p:cNvGrpSpPr/>
        <p:nvPr/>
      </p:nvGrpSpPr>
      <p:grpSpPr>
        <a:xfrm>
          <a:off x="0" y="0"/>
          <a:ext cx="0" cy="0"/>
          <a:chOff x="0" y="0"/>
          <a:chExt cx="0" cy="0"/>
        </a:xfrm>
      </p:grpSpPr>
      <p:sp>
        <p:nvSpPr>
          <p:cNvPr id="781" name="Google Shape;781;p10"/>
          <p:cNvSpPr txBox="1">
            <a:spLocks noGrp="1"/>
          </p:cNvSpPr>
          <p:nvPr>
            <p:ph type="body" idx="1"/>
          </p:nvPr>
        </p:nvSpPr>
        <p:spPr>
          <a:xfrm>
            <a:off x="1109550" y="4079027"/>
            <a:ext cx="6924900" cy="4497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400" b="1">
                <a:latin typeface="Exo"/>
                <a:ea typeface="Exo"/>
                <a:cs typeface="Exo"/>
                <a:sym typeface="Exo"/>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3">
    <p:spTree>
      <p:nvGrpSpPr>
        <p:cNvPr id="1"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14"/>
          <p:cNvSpPr txBox="1">
            <a:spLocks noGrp="1"/>
          </p:cNvSpPr>
          <p:nvPr>
            <p:ph type="title"/>
          </p:nvPr>
        </p:nvSpPr>
        <p:spPr>
          <a:xfrm>
            <a:off x="1858000" y="3253511"/>
            <a:ext cx="5428800" cy="4344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04" name="Google Shape;1104;p14"/>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1105" name="Google Shape;1105;p14"/>
          <p:cNvSpPr/>
          <p:nvPr/>
        </p:nvSpPr>
        <p:spPr>
          <a:xfrm rot="-5400000" flipH="1">
            <a:off x="348818" y="42078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14"/>
          <p:cNvSpPr/>
          <p:nvPr/>
        </p:nvSpPr>
        <p:spPr>
          <a:xfrm flipH="1">
            <a:off x="8088870" y="21452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chemeClr val="dk1">
                <a:alpha val="5892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7"/>
          <p:cNvSpPr txBox="1">
            <a:spLocks noGrp="1"/>
          </p:cNvSpPr>
          <p:nvPr>
            <p:ph type="title"/>
          </p:nvPr>
        </p:nvSpPr>
        <p:spPr>
          <a:xfrm>
            <a:off x="713100" y="1723050"/>
            <a:ext cx="4401600" cy="572700"/>
          </a:xfrm>
          <a:prstGeom prst="rect">
            <a:avLst/>
          </a:prstGeom>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4" name="Google Shape;1344;p17"/>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5" r:id="rId5"/>
    <p:sldLayoutId id="2147483656" r:id="rId6"/>
    <p:sldLayoutId id="2147483658" r:id="rId7"/>
    <p:sldLayoutId id="2147483660" r:id="rId8"/>
    <p:sldLayoutId id="2147483663" r:id="rId9"/>
    <p:sldLayoutId id="2147483665" r:id="rId10"/>
    <p:sldLayoutId id="2147483668" r:id="rId11"/>
    <p:sldLayoutId id="2147483674" r:id="rId12"/>
    <p:sldLayoutId id="214748367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33"/>
          <p:cNvSpPr/>
          <p:nvPr/>
        </p:nvSpPr>
        <p:spPr>
          <a:xfrm>
            <a:off x="2130750" y="3329973"/>
            <a:ext cx="4882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3"/>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Andrea Popović 1475</a:t>
            </a:r>
            <a:endParaRPr dirty="0"/>
          </a:p>
        </p:txBody>
      </p:sp>
      <p:grpSp>
        <p:nvGrpSpPr>
          <p:cNvPr id="2661" name="Google Shape;2661;p33"/>
          <p:cNvGrpSpPr/>
          <p:nvPr/>
        </p:nvGrpSpPr>
        <p:grpSpPr>
          <a:xfrm rot="10800000">
            <a:off x="2130739" y="4336003"/>
            <a:ext cx="883262" cy="242091"/>
            <a:chOff x="2300350" y="2601250"/>
            <a:chExt cx="2275275" cy="623625"/>
          </a:xfrm>
        </p:grpSpPr>
        <p:sp>
          <p:nvSpPr>
            <p:cNvPr id="2662" name="Google Shape;2662;p3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33"/>
          <p:cNvGrpSpPr/>
          <p:nvPr/>
        </p:nvGrpSpPr>
        <p:grpSpPr>
          <a:xfrm rot="-5400000" flipH="1">
            <a:off x="3660496" y="4881980"/>
            <a:ext cx="1823016" cy="296643"/>
            <a:chOff x="7857346" y="3902355"/>
            <a:chExt cx="1823016" cy="296643"/>
          </a:xfrm>
        </p:grpSpPr>
        <p:sp>
          <p:nvSpPr>
            <p:cNvPr id="2669"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rot="5400000">
            <a:off x="2421400" y="552075"/>
            <a:ext cx="98902" cy="553090"/>
            <a:chOff x="4898850" y="4820550"/>
            <a:chExt cx="98902" cy="553090"/>
          </a:xfrm>
        </p:grpSpPr>
        <p:sp>
          <p:nvSpPr>
            <p:cNvPr id="2676" name="Google Shape;2676;p3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33"/>
          <p:cNvGrpSpPr/>
          <p:nvPr/>
        </p:nvGrpSpPr>
        <p:grpSpPr>
          <a:xfrm>
            <a:off x="4505167" y="564628"/>
            <a:ext cx="1105976" cy="133969"/>
            <a:chOff x="8183182" y="663852"/>
            <a:chExt cx="1475028" cy="178673"/>
          </a:xfrm>
        </p:grpSpPr>
        <p:grpSp>
          <p:nvGrpSpPr>
            <p:cNvPr id="2682" name="Google Shape;2682;p33"/>
            <p:cNvGrpSpPr/>
            <p:nvPr/>
          </p:nvGrpSpPr>
          <p:grpSpPr>
            <a:xfrm>
              <a:off x="8183182" y="774425"/>
              <a:ext cx="1178025" cy="68100"/>
              <a:chOff x="2024450" y="204150"/>
              <a:chExt cx="1178025" cy="68100"/>
            </a:xfrm>
          </p:grpSpPr>
          <p:sp>
            <p:nvSpPr>
              <p:cNvPr id="2683" name="Google Shape;2683;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33"/>
            <p:cNvGrpSpPr/>
            <p:nvPr/>
          </p:nvGrpSpPr>
          <p:grpSpPr>
            <a:xfrm>
              <a:off x="8480185" y="663852"/>
              <a:ext cx="1178025" cy="68100"/>
              <a:chOff x="2024450" y="204150"/>
              <a:chExt cx="1178025" cy="68100"/>
            </a:xfrm>
          </p:grpSpPr>
          <p:sp>
            <p:nvSpPr>
              <p:cNvPr id="2694" name="Google Shape;2694;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4" name="Google Shape;2704;p33"/>
          <p:cNvGrpSpPr/>
          <p:nvPr/>
        </p:nvGrpSpPr>
        <p:grpSpPr>
          <a:xfrm>
            <a:off x="5447301" y="4536119"/>
            <a:ext cx="1252897" cy="51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9" name="Google Shape;2719;p33"/>
          <p:cNvSpPr txBox="1">
            <a:spLocks noGrp="1"/>
          </p:cNvSpPr>
          <p:nvPr>
            <p:ph type="ctrTitle"/>
          </p:nvPr>
        </p:nvSpPr>
        <p:spPr>
          <a:xfrm>
            <a:off x="1317600" y="1193625"/>
            <a:ext cx="6508800" cy="1724400"/>
          </a:xfrm>
          <a:prstGeom prst="rect">
            <a:avLst/>
          </a:prstGeom>
        </p:spPr>
        <p:txBody>
          <a:bodyPr spcFirstLastPara="1" wrap="square" lIns="91425" tIns="91425" rIns="91425" bIns="91425" anchor="ctr" anchorCtr="0">
            <a:noAutofit/>
          </a:bodyPr>
          <a:lstStyle/>
          <a:p>
            <a:r>
              <a:rPr lang="en-US" sz="3200" dirty="0" err="1"/>
              <a:t>Interna</a:t>
            </a:r>
            <a:r>
              <a:rPr lang="en-US" sz="3200" dirty="0"/>
              <a:t> </a:t>
            </a:r>
            <a:r>
              <a:rPr lang="en-US" sz="3200" dirty="0" err="1"/>
              <a:t>struktura</a:t>
            </a:r>
            <a:r>
              <a:rPr lang="en-US" sz="3200" dirty="0"/>
              <a:t> </a:t>
            </a:r>
            <a:r>
              <a:rPr lang="en-US" sz="3200" dirty="0" err="1"/>
              <a:t>i</a:t>
            </a:r>
            <a:r>
              <a:rPr lang="en-US" sz="3200" dirty="0"/>
              <a:t> </a:t>
            </a:r>
            <a:r>
              <a:rPr lang="en-US" sz="3200" dirty="0" err="1"/>
              <a:t>organizacija</a:t>
            </a:r>
            <a:r>
              <a:rPr lang="en-US" sz="3200" dirty="0"/>
              <a:t> </a:t>
            </a:r>
            <a:r>
              <a:rPr lang="en-US" sz="3200" dirty="0" err="1"/>
              <a:t>skladišta</a:t>
            </a:r>
            <a:r>
              <a:rPr lang="en-US" sz="3200" dirty="0"/>
              <a:t> </a:t>
            </a:r>
            <a:r>
              <a:rPr lang="en-US" sz="3200" dirty="0" err="1"/>
              <a:t>podataka</a:t>
            </a:r>
            <a:r>
              <a:rPr lang="en-US" sz="3200" dirty="0"/>
              <a:t> </a:t>
            </a:r>
            <a:r>
              <a:rPr lang="en-US" sz="3200" dirty="0" err="1"/>
              <a:t>kod</a:t>
            </a:r>
            <a:r>
              <a:rPr lang="en-US" sz="3200" dirty="0"/>
              <a:t> MongoDB </a:t>
            </a:r>
            <a:r>
              <a:rPr lang="en-US" sz="3200" dirty="0" err="1"/>
              <a:t>skladi</a:t>
            </a:r>
            <a:r>
              <a:rPr lang="sr-Latn-RS" sz="3200" dirty="0"/>
              <a:t>šta </a:t>
            </a:r>
            <a:r>
              <a:rPr lang="en-US" sz="3200" dirty="0" err="1"/>
              <a:t>podataka</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6"/>
        <p:cNvGrpSpPr/>
        <p:nvPr/>
      </p:nvGrpSpPr>
      <p:grpSpPr>
        <a:xfrm>
          <a:off x="0" y="0"/>
          <a:ext cx="0" cy="0"/>
          <a:chOff x="0" y="0"/>
          <a:chExt cx="0" cy="0"/>
        </a:xfrm>
      </p:grpSpPr>
      <p:sp>
        <p:nvSpPr>
          <p:cNvPr id="2948" name="Google Shape;2948;p39"/>
          <p:cNvSpPr txBox="1">
            <a:spLocks noGrp="1"/>
          </p:cNvSpPr>
          <p:nvPr>
            <p:ph type="title"/>
          </p:nvPr>
        </p:nvSpPr>
        <p:spPr>
          <a:xfrm>
            <a:off x="713100" y="209826"/>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Skladištenje podataka-BSON</a:t>
            </a:r>
            <a:endParaRPr dirty="0">
              <a:solidFill>
                <a:schemeClr val="accent2"/>
              </a:solidFill>
            </a:endParaRPr>
          </a:p>
        </p:txBody>
      </p:sp>
      <p:sp>
        <p:nvSpPr>
          <p:cNvPr id="3" name="Text Placeholder 2"/>
          <p:cNvSpPr>
            <a:spLocks noGrp="1"/>
          </p:cNvSpPr>
          <p:nvPr>
            <p:ph type="body" idx="1"/>
          </p:nvPr>
        </p:nvSpPr>
        <p:spPr>
          <a:xfrm>
            <a:off x="138941" y="782526"/>
            <a:ext cx="8537225" cy="3416400"/>
          </a:xfrm>
        </p:spPr>
        <p:txBody>
          <a:bodyPr/>
          <a:lstStyle/>
          <a:p>
            <a:pPr marL="152400" indent="0" algn="just">
              <a:buNone/>
            </a:pPr>
            <a:r>
              <a:rPr lang="sr-Latn-RS" sz="1400" dirty="0" smtClean="0"/>
              <a:t>MongoDB </a:t>
            </a:r>
            <a:r>
              <a:rPr lang="sr-Latn-RS" sz="1400" dirty="0"/>
              <a:t>za razliku od sistema koji čuvaju JSON kao vrednosti kodirane u stringovima ili binarno kodirane blobove, MongoDB koristi BSON da ponudi moćne funkcije indeksiranja i upita</a:t>
            </a:r>
            <a:r>
              <a:rPr lang="sr-Latn-RS" sz="1400" dirty="0" smtClean="0"/>
              <a:t>.</a:t>
            </a:r>
          </a:p>
          <a:p>
            <a:pPr marL="152400" indent="0" algn="just">
              <a:buNone/>
            </a:pPr>
            <a:r>
              <a:rPr lang="sr-Latn-RS" sz="1400" dirty="0"/>
              <a:t>BSON je dizajniran kao binarni prikaz JSON podataka, sa specifičnim proširenjima za šire aplikacije i optimizovan za skladištenje</a:t>
            </a:r>
            <a:r>
              <a:rPr lang="sr-Latn-RS" sz="1400" dirty="0" smtClean="0"/>
              <a:t>. .</a:t>
            </a:r>
          </a:p>
          <a:p>
            <a:pPr marL="152400" indent="0" algn="just">
              <a:buNone/>
            </a:pPr>
            <a:r>
              <a:rPr lang="sr-Latn-RS" sz="1400" dirty="0"/>
              <a:t>Kada se koristi MongoDB drajver za odredjeni programski jezik, radi se sa izvornim strukturama podataka za taj jezik. Drajver će se pobrinuti za konvertovanje podataka u BSON i nazad kada postavlja upit bazi podataka.</a:t>
            </a:r>
            <a:endParaRPr lang="en-US" sz="1400" dirty="0"/>
          </a:p>
          <a:p>
            <a:pPr marL="152400" indent="0" algn="just">
              <a:buNone/>
            </a:pPr>
            <a:r>
              <a:rPr lang="sr-Latn-RS" sz="1400" dirty="0"/>
              <a:t>Baš kao i JSON, BSON podržava različite programske jezike kao što su C, C++, C#, Java, JavaScript, PHP, Python, Ruby i Swift.</a:t>
            </a:r>
            <a:endParaRPr lang="en-US" sz="1400" dirty="0"/>
          </a:p>
          <a:p>
            <a:pPr marL="152400" indent="0" algn="just">
              <a:buNone/>
            </a:pP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9152" t="48743" r="41464" b="36730"/>
          <a:stretch/>
        </p:blipFill>
        <p:spPr>
          <a:xfrm>
            <a:off x="2254821" y="2777805"/>
            <a:ext cx="4603179" cy="20969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100" y="220423"/>
            <a:ext cx="7717800" cy="572700"/>
          </a:xfrm>
        </p:spPr>
        <p:txBody>
          <a:bodyPr/>
          <a:lstStyle/>
          <a:p>
            <a:r>
              <a:rPr lang="sr-Latn-RS" dirty="0" smtClean="0"/>
              <a:t>Tipovi podataka koje BSON podržava</a:t>
            </a:r>
            <a:endParaRPr lang="en-US" dirty="0"/>
          </a:p>
        </p:txBody>
      </p:sp>
      <p:sp>
        <p:nvSpPr>
          <p:cNvPr id="3" name="Text Placeholder 2"/>
          <p:cNvSpPr>
            <a:spLocks noGrp="1"/>
          </p:cNvSpPr>
          <p:nvPr>
            <p:ph type="body" idx="1"/>
          </p:nvPr>
        </p:nvSpPr>
        <p:spPr>
          <a:xfrm>
            <a:off x="428171" y="1156399"/>
            <a:ext cx="7717800" cy="3416400"/>
          </a:xfrm>
        </p:spPr>
        <p:txBody>
          <a:bodyPr/>
          <a:lstStyle/>
          <a:p>
            <a:pPr marL="152400" indent="0">
              <a:buNone/>
            </a:pPr>
            <a:r>
              <a:rPr lang="sr-Latn-RS" sz="1400" dirty="0"/>
              <a:t>Jedan poseban način na koji se BSON razlikuje od JSON-a je njegova podrška za neke naprednije tipove podataka. JSON, na primer, ne pravi razliku između celih brojeva  i brojeva sa pokretnim zarezom (koji imaju decimalnu preciznost do različitih stepeni).</a:t>
            </a:r>
            <a:endParaRPr lang="en-US" sz="1400" dirty="0"/>
          </a:p>
          <a:p>
            <a:endParaRPr lang="en-US" sz="1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883" t="16935" r="44884" b="43777"/>
          <a:stretch/>
        </p:blipFill>
        <p:spPr>
          <a:xfrm>
            <a:off x="175140" y="2375063"/>
            <a:ext cx="4273570" cy="2519917"/>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047" t="55376" r="46279" b="5715"/>
          <a:stretch/>
        </p:blipFill>
        <p:spPr>
          <a:xfrm>
            <a:off x="4572000" y="2375063"/>
            <a:ext cx="4275976" cy="2482804"/>
          </a:xfrm>
          <a:prstGeom prst="rect">
            <a:avLst/>
          </a:prstGeom>
        </p:spPr>
      </p:pic>
    </p:spTree>
    <p:extLst>
      <p:ext uri="{BB962C8B-B14F-4D97-AF65-F5344CB8AC3E}">
        <p14:creationId xmlns:p14="http://schemas.microsoft.com/office/powerpoint/2010/main" val="127654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GridFS Api </a:t>
            </a:r>
            <a:endParaRPr lang="en-US" dirty="0"/>
          </a:p>
        </p:txBody>
      </p:sp>
      <p:sp>
        <p:nvSpPr>
          <p:cNvPr id="3" name="Text Placeholder 2"/>
          <p:cNvSpPr>
            <a:spLocks noGrp="1"/>
          </p:cNvSpPr>
          <p:nvPr>
            <p:ph type="body" idx="1"/>
          </p:nvPr>
        </p:nvSpPr>
        <p:spPr/>
        <p:txBody>
          <a:bodyPr/>
          <a:lstStyle/>
          <a:p>
            <a:pPr marL="152400" indent="0">
              <a:buNone/>
            </a:pPr>
            <a:r>
              <a:rPr lang="sr-Latn-RS" dirty="0"/>
              <a:t>Maksimalna veličina BSON dokumenta je 16 megabajta. Takodje, postoji i ograničenje i za ugnježdenu dubinu. MongoDB podržava ne više od 100 nivoa ugnežđenja za BSON </a:t>
            </a:r>
            <a:r>
              <a:rPr lang="sr-Latn-RS" dirty="0" smtClean="0"/>
              <a:t>dokumente.</a:t>
            </a:r>
          </a:p>
          <a:p>
            <a:pPr marL="152400" indent="0">
              <a:buNone/>
            </a:pPr>
            <a:r>
              <a:rPr lang="sr-Latn-RS" dirty="0"/>
              <a:t>Za skladištenje dokumenata većih od maksimalne veličine, MongoDB obezbeđuje GridFS API</a:t>
            </a:r>
            <a:r>
              <a:rPr lang="sr-Latn-RS" dirty="0" smtClean="0"/>
              <a:t>.</a:t>
            </a:r>
          </a:p>
          <a:p>
            <a:pPr marL="152400" indent="0">
              <a:buNone/>
            </a:pPr>
            <a:r>
              <a:rPr lang="sr-Latn-RS" dirty="0"/>
              <a:t>Umesto da skladišti datoteku u jedan dokument, GridFS deli datoteku na </a:t>
            </a:r>
            <a:r>
              <a:rPr lang="sr-Latn-RS" i="1" dirty="0"/>
              <a:t>files</a:t>
            </a:r>
            <a:r>
              <a:rPr lang="sr-Latn-RS" dirty="0"/>
              <a:t> i </a:t>
            </a:r>
            <a:r>
              <a:rPr lang="sr-Latn-RS" i="1" dirty="0"/>
              <a:t>chunks</a:t>
            </a:r>
            <a:r>
              <a:rPr lang="sr-Latn-RS" dirty="0"/>
              <a:t> i čuva svaki deo kao poseban dokument. </a:t>
            </a:r>
            <a:endParaRPr lang="sr-Latn-RS" dirty="0" smtClean="0"/>
          </a:p>
          <a:p>
            <a:pPr marL="152400" indent="0">
              <a:buNone/>
            </a:pPr>
            <a:r>
              <a:rPr lang="sr-Latn-RS" dirty="0" smtClean="0"/>
              <a:t>GridFS </a:t>
            </a:r>
            <a:r>
              <a:rPr lang="sr-Latn-RS" dirty="0"/>
              <a:t>koristi podrazumevanu veličinu komada od 255 kB, to jest, GridFS deli datoteku na delove od 255 kB sa izuzetkom poslednjeg dela. Poslednji de je samo onolike veličine  koliko je </a:t>
            </a:r>
            <a:r>
              <a:rPr lang="sr-Latn-RS" dirty="0" smtClean="0"/>
              <a:t>potrebno.</a:t>
            </a:r>
          </a:p>
          <a:p>
            <a:pPr marL="152400" indent="0">
              <a:buNone/>
            </a:pPr>
            <a:r>
              <a:rPr lang="sr-Latn-RS" dirty="0" smtClean="0"/>
              <a:t>Prvi </a:t>
            </a:r>
            <a:r>
              <a:rPr lang="sr-Latn-RS" dirty="0"/>
              <a:t>deo </a:t>
            </a:r>
            <a:r>
              <a:rPr lang="sr-Latn-RS" dirty="0" smtClean="0"/>
              <a:t>je chunks gde </a:t>
            </a:r>
            <a:r>
              <a:rPr lang="sr-Latn-RS" dirty="0"/>
              <a:t>s</a:t>
            </a:r>
            <a:r>
              <a:rPr lang="sr-Latn-RS" dirty="0" smtClean="0"/>
              <a:t>vaki </a:t>
            </a:r>
            <a:r>
              <a:rPr lang="sr-Latn-RS" dirty="0"/>
              <a:t>dokument u </a:t>
            </a:r>
            <a:r>
              <a:rPr lang="sr-Latn-RS" dirty="0" smtClean="0"/>
              <a:t>ovoj kolekciji predstavlja </a:t>
            </a:r>
            <a:r>
              <a:rPr lang="sr-Latn-RS" dirty="0"/>
              <a:t>poseban komad </a:t>
            </a:r>
            <a:r>
              <a:rPr lang="sr-Latn-RS" dirty="0" smtClean="0"/>
              <a:t>datoteke.</a:t>
            </a:r>
          </a:p>
          <a:p>
            <a:pPr marL="152400" indent="0">
              <a:buNone/>
            </a:pPr>
            <a:r>
              <a:rPr lang="sr-Latn-RS" dirty="0" smtClean="0"/>
              <a:t>Files čuvaju metapodatke.</a:t>
            </a:r>
          </a:p>
          <a:p>
            <a:pPr marL="152400" indent="0">
              <a:buNone/>
            </a:pPr>
            <a:endParaRPr lang="sr-Latn-RS" dirty="0" smtClean="0"/>
          </a:p>
          <a:p>
            <a:pPr marL="152400" indent="0">
              <a:buNone/>
            </a:pP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6808" t="46541" r="70172" b="39870"/>
          <a:stretch/>
        </p:blipFill>
        <p:spPr>
          <a:xfrm>
            <a:off x="940295" y="3010327"/>
            <a:ext cx="3044913" cy="185878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6517" t="32551" r="56068" b="42668"/>
          <a:stretch/>
        </p:blipFill>
        <p:spPr>
          <a:xfrm>
            <a:off x="4212403" y="3010327"/>
            <a:ext cx="3657601" cy="1858780"/>
          </a:xfrm>
          <a:prstGeom prst="rect">
            <a:avLst/>
          </a:prstGeom>
        </p:spPr>
      </p:pic>
    </p:spTree>
    <p:extLst>
      <p:ext uri="{BB962C8B-B14F-4D97-AF65-F5344CB8AC3E}">
        <p14:creationId xmlns:p14="http://schemas.microsoft.com/office/powerpoint/2010/main" val="393839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40"/>
          <p:cNvSpPr/>
          <p:nvPr/>
        </p:nvSpPr>
        <p:spPr>
          <a:xfrm>
            <a:off x="5677878" y="2661228"/>
            <a:ext cx="2324916" cy="656438"/>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0"/>
          <p:cNvSpPr/>
          <p:nvPr/>
        </p:nvSpPr>
        <p:spPr>
          <a:xfrm>
            <a:off x="852897" y="2665570"/>
            <a:ext cx="2617570" cy="654074"/>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0"/>
          <p:cNvSpPr txBox="1">
            <a:spLocks noGrp="1"/>
          </p:cNvSpPr>
          <p:nvPr>
            <p:ph type="title"/>
          </p:nvPr>
        </p:nvSpPr>
        <p:spPr>
          <a:xfrm>
            <a:off x="630906" y="200353"/>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Mehanizmi za skaldištenje</a:t>
            </a:r>
            <a:endParaRPr dirty="0"/>
          </a:p>
        </p:txBody>
      </p:sp>
      <p:sp>
        <p:nvSpPr>
          <p:cNvPr id="2987" name="Google Shape;2987;p40"/>
          <p:cNvSpPr txBox="1">
            <a:spLocks noGrp="1"/>
          </p:cNvSpPr>
          <p:nvPr>
            <p:ph type="title" idx="2"/>
          </p:nvPr>
        </p:nvSpPr>
        <p:spPr>
          <a:xfrm>
            <a:off x="979267" y="2890078"/>
            <a:ext cx="2491200" cy="277791"/>
          </a:xfrm>
          <a:prstGeom prst="rect">
            <a:avLst/>
          </a:prstGeom>
        </p:spPr>
        <p:txBody>
          <a:bodyPr spcFirstLastPara="1" wrap="square" lIns="91425" tIns="91425" rIns="91425" bIns="91425" anchor="ctr" anchorCtr="0">
            <a:noAutofit/>
          </a:bodyPr>
          <a:lstStyle/>
          <a:p>
            <a:pPr lvl="0"/>
            <a:r>
              <a:rPr lang="en-US" dirty="0" err="1"/>
              <a:t>WiredTiger</a:t>
            </a:r>
            <a:r>
              <a:rPr lang="en-US" dirty="0"/>
              <a:t> Storage Engine</a:t>
            </a:r>
            <a:endParaRPr dirty="0"/>
          </a:p>
        </p:txBody>
      </p:sp>
      <p:sp>
        <p:nvSpPr>
          <p:cNvPr id="2988" name="Google Shape;2988;p40"/>
          <p:cNvSpPr txBox="1">
            <a:spLocks noGrp="1"/>
          </p:cNvSpPr>
          <p:nvPr>
            <p:ph type="subTitle" idx="1"/>
          </p:nvPr>
        </p:nvSpPr>
        <p:spPr>
          <a:xfrm>
            <a:off x="319657" y="3577964"/>
            <a:ext cx="3997161" cy="964800"/>
          </a:xfrm>
          <a:prstGeom prst="rect">
            <a:avLst/>
          </a:prstGeom>
        </p:spPr>
        <p:txBody>
          <a:bodyPr spcFirstLastPara="1" wrap="square" lIns="91425" tIns="91425" rIns="91425" bIns="91425" anchor="ctr" anchorCtr="0">
            <a:noAutofit/>
          </a:bodyPr>
          <a:lstStyle/>
          <a:p>
            <a:r>
              <a:rPr lang="en-US" sz="1200" dirty="0"/>
              <a:t> </a:t>
            </a:r>
          </a:p>
          <a:p>
            <a:pPr algn="just"/>
            <a:r>
              <a:rPr lang="sr-Latn-RS" sz="1200" dirty="0"/>
              <a:t>         </a:t>
            </a:r>
            <a:r>
              <a:rPr lang="sr-Latn-RS" sz="1200" dirty="0" smtClean="0"/>
              <a:t>WiredTiger </a:t>
            </a:r>
            <a:r>
              <a:rPr lang="sr-Latn-RS" sz="1200" dirty="0"/>
              <a:t>je podrazumevani mehanizam za skladištenje koji počinje u MongoDB 3.2. Pogodan je za većinu radnih opterećenja i preporučuje se za nove primene. WiredTiger između ostalih funkcija pruža model istovremenosti na nivou dokumenta, kontrolne tačke i kompresiju</a:t>
            </a:r>
            <a:endParaRPr sz="1200" dirty="0"/>
          </a:p>
        </p:txBody>
      </p:sp>
      <p:sp>
        <p:nvSpPr>
          <p:cNvPr id="2989" name="Google Shape;2989;p40"/>
          <p:cNvSpPr txBox="1">
            <a:spLocks noGrp="1"/>
          </p:cNvSpPr>
          <p:nvPr>
            <p:ph type="title" idx="3"/>
          </p:nvPr>
        </p:nvSpPr>
        <p:spPr>
          <a:xfrm>
            <a:off x="5529336" y="2991145"/>
            <a:ext cx="2622000" cy="273900"/>
          </a:xfrm>
          <a:prstGeom prst="rect">
            <a:avLst/>
          </a:prstGeom>
        </p:spPr>
        <p:txBody>
          <a:bodyPr spcFirstLastPara="1" wrap="square" lIns="91425" tIns="91425" rIns="91425" bIns="91425" anchor="ctr" anchorCtr="0">
            <a:noAutofit/>
          </a:bodyPr>
          <a:lstStyle/>
          <a:p>
            <a:r>
              <a:rPr lang="sr-Latn-RS" dirty="0"/>
              <a:t>In-Memori Storage Engine</a:t>
            </a:r>
            <a:r>
              <a:rPr lang="en-US" dirty="0"/>
              <a:t/>
            </a:r>
            <a:br>
              <a:rPr lang="en-US" dirty="0"/>
            </a:br>
            <a:endParaRPr dirty="0"/>
          </a:p>
        </p:txBody>
      </p:sp>
      <p:sp>
        <p:nvSpPr>
          <p:cNvPr id="2990" name="Google Shape;2990;p40"/>
          <p:cNvSpPr txBox="1">
            <a:spLocks noGrp="1"/>
          </p:cNvSpPr>
          <p:nvPr>
            <p:ph type="subTitle" idx="4"/>
          </p:nvPr>
        </p:nvSpPr>
        <p:spPr>
          <a:xfrm>
            <a:off x="4827182" y="3498557"/>
            <a:ext cx="3827720" cy="1466847"/>
          </a:xfrm>
          <a:prstGeom prst="rect">
            <a:avLst/>
          </a:prstGeom>
        </p:spPr>
        <p:txBody>
          <a:bodyPr spcFirstLastPara="1" wrap="square" lIns="91425" tIns="91425" rIns="91425" bIns="91425" anchor="ctr" anchorCtr="0">
            <a:noAutofit/>
          </a:bodyPr>
          <a:lstStyle/>
          <a:p>
            <a:pPr algn="just"/>
            <a:r>
              <a:rPr lang="sr-Latn-RS" sz="1200" dirty="0"/>
              <a:t>Umesto da čuva dokumente na disku, on ih </a:t>
            </a:r>
            <a:r>
              <a:rPr lang="sr-Latn-RS" sz="1200" dirty="0" smtClean="0"/>
              <a:t>zadržava</a:t>
            </a:r>
          </a:p>
          <a:p>
            <a:pPr algn="just"/>
            <a:r>
              <a:rPr lang="sr-Latn-RS" sz="1200" dirty="0" smtClean="0"/>
              <a:t>u </a:t>
            </a:r>
            <a:r>
              <a:rPr lang="sr-Latn-RS" sz="1200" dirty="0"/>
              <a:t>memoriji radi predvidljivijih kašnjenja </a:t>
            </a:r>
            <a:r>
              <a:rPr lang="sr-Latn-RS" sz="1200" dirty="0" smtClean="0"/>
              <a:t>podataka.</a:t>
            </a:r>
          </a:p>
          <a:p>
            <a:pPr algn="just"/>
            <a:r>
              <a:rPr lang="sr-Latn-RS" sz="1200" dirty="0" smtClean="0"/>
              <a:t>Osim </a:t>
            </a:r>
            <a:r>
              <a:rPr lang="sr-Latn-RS" sz="1200" dirty="0"/>
              <a:t>nekih metapodataka i dijagnostičkih </a:t>
            </a:r>
            <a:r>
              <a:rPr lang="sr-Latn-RS" sz="1200" dirty="0" smtClean="0"/>
              <a:t>podataka,</a:t>
            </a:r>
          </a:p>
          <a:p>
            <a:pPr algn="just"/>
            <a:r>
              <a:rPr lang="sr-Latn-RS" sz="1200" dirty="0" smtClean="0"/>
              <a:t>mehanizam </a:t>
            </a:r>
            <a:r>
              <a:rPr lang="sr-Latn-RS" sz="1200" dirty="0"/>
              <a:t>za skladištenje u memoriji ne </a:t>
            </a:r>
            <a:r>
              <a:rPr lang="sr-Latn-RS" sz="1200" dirty="0" smtClean="0"/>
              <a:t>održava</a:t>
            </a:r>
          </a:p>
          <a:p>
            <a:pPr algn="just"/>
            <a:r>
              <a:rPr lang="sr-Latn-RS" sz="1200" dirty="0" smtClean="0"/>
              <a:t>nikakve </a:t>
            </a:r>
            <a:r>
              <a:rPr lang="sr-Latn-RS" sz="1200" dirty="0"/>
              <a:t>podatke na </a:t>
            </a:r>
            <a:r>
              <a:rPr lang="sr-Latn-RS" sz="1200" dirty="0" smtClean="0"/>
              <a:t>disku. Podrazumevano,</a:t>
            </a:r>
          </a:p>
          <a:p>
            <a:pPr algn="just"/>
            <a:r>
              <a:rPr lang="sr-Latn-RS" sz="1200" dirty="0" smtClean="0"/>
              <a:t>mehanizam </a:t>
            </a:r>
            <a:r>
              <a:rPr lang="sr-Latn-RS" sz="1200" dirty="0"/>
              <a:t>za skladištenje u memoriji koristi </a:t>
            </a:r>
            <a:r>
              <a:rPr lang="sr-Latn-RS" sz="1200" dirty="0" smtClean="0"/>
              <a:t>50%</a:t>
            </a:r>
          </a:p>
          <a:p>
            <a:pPr algn="just"/>
            <a:r>
              <a:rPr lang="sr-Latn-RS" sz="1200" dirty="0" smtClean="0"/>
              <a:t>fizičke </a:t>
            </a:r>
            <a:r>
              <a:rPr lang="sr-Latn-RS" sz="1200" dirty="0"/>
              <a:t>RAM memorije minus 1 GB.</a:t>
            </a:r>
            <a:endParaRPr lang="en-US" sz="1200" dirty="0"/>
          </a:p>
        </p:txBody>
      </p:sp>
      <p:sp>
        <p:nvSpPr>
          <p:cNvPr id="2" name="TextBox 1"/>
          <p:cNvSpPr txBox="1"/>
          <p:nvPr/>
        </p:nvSpPr>
        <p:spPr>
          <a:xfrm>
            <a:off x="532008" y="805617"/>
            <a:ext cx="8356810" cy="2031325"/>
          </a:xfrm>
          <a:prstGeom prst="rect">
            <a:avLst/>
          </a:prstGeom>
          <a:noFill/>
        </p:spPr>
        <p:txBody>
          <a:bodyPr wrap="square" rtlCol="0">
            <a:spAutoFit/>
          </a:bodyPr>
          <a:lstStyle/>
          <a:p>
            <a:pPr algn="just"/>
            <a:r>
              <a:rPr lang="sr-Latn-RS" dirty="0">
                <a:solidFill>
                  <a:schemeClr val="bg1"/>
                </a:solidFill>
              </a:rPr>
              <a:t>Mehanizam za skladištenje je primarna komponenta MongoDB-a odgovorna za upravljanje podacima. MongoDB pruža različite mehanizme za skladištenje, omogućavajući  izbor onog koji najviše odgovara aplikaciji i primeni.</a:t>
            </a:r>
            <a:endParaRPr lang="en-US" dirty="0">
              <a:solidFill>
                <a:schemeClr val="bg1"/>
              </a:solidFill>
            </a:endParaRPr>
          </a:p>
          <a:p>
            <a:pPr algn="just"/>
            <a:r>
              <a:rPr lang="sr-Latn-RS" dirty="0">
                <a:solidFill>
                  <a:schemeClr val="bg1"/>
                </a:solidFill>
              </a:rPr>
              <a:t>Mehanizam za skladištenje je komponenta baze podataka koja je odgovorna za upravljanje načinom na koji se podaci čuvaju, kako u memoriji tako i na disku. MongoDB podržava više mehanizama za skladištenje, jer različiti motori rade bolje za određena radna opterećenja. Odabir odgovarajućeg mehanizma za skladištenje za odredjeni slučaj upotrebe može značajno uticati na performanse aplikacija.</a:t>
            </a:r>
            <a:endParaRPr lang="en-US" dirty="0">
              <a:solidFill>
                <a:schemeClr val="bg1"/>
              </a:solidFill>
            </a:endParaRP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100" y="177893"/>
            <a:ext cx="7717800" cy="572700"/>
          </a:xfrm>
        </p:spPr>
        <p:txBody>
          <a:bodyPr/>
          <a:lstStyle/>
          <a:p>
            <a:r>
              <a:rPr lang="sr-Latn-RS" dirty="0" smtClean="0"/>
              <a:t>WiredTiger</a:t>
            </a:r>
            <a:endParaRPr lang="en-US" dirty="0"/>
          </a:p>
        </p:txBody>
      </p:sp>
      <p:sp>
        <p:nvSpPr>
          <p:cNvPr id="4" name="Subtitle 3"/>
          <p:cNvSpPr>
            <a:spLocks noGrp="1"/>
          </p:cNvSpPr>
          <p:nvPr>
            <p:ph type="subTitle" idx="1"/>
          </p:nvPr>
        </p:nvSpPr>
        <p:spPr>
          <a:xfrm>
            <a:off x="367182" y="1523622"/>
            <a:ext cx="8409635" cy="2963318"/>
          </a:xfrm>
        </p:spPr>
        <p:txBody>
          <a:bodyPr/>
          <a:lstStyle/>
          <a:p>
            <a:pPr marL="482600" indent="-342900" algn="just">
              <a:buFont typeface="+mj-lt"/>
              <a:buAutoNum type="arabicPeriod"/>
            </a:pPr>
            <a:r>
              <a:rPr lang="sr-Latn-RS" dirty="0"/>
              <a:t>WiredTiger koristi kontrolu konkurentnosti na nivou dokumenta za operacije pisanja. Kao rezultat toga, više klijenata može istovremeno da menja različite dokumente kolekcije</a:t>
            </a:r>
            <a:r>
              <a:rPr lang="sr-Latn-RS" dirty="0" smtClean="0"/>
              <a:t>.</a:t>
            </a:r>
            <a:r>
              <a:rPr lang="sr-Latn-RS" dirty="0"/>
              <a:t> </a:t>
            </a:r>
            <a:endParaRPr lang="en-US" dirty="0"/>
          </a:p>
          <a:p>
            <a:pPr marL="482600" indent="-342900" algn="just">
              <a:buFont typeface="+mj-lt"/>
              <a:buAutoNum type="arabicPeriod"/>
            </a:pPr>
            <a:r>
              <a:rPr lang="sr-Latn-RS" dirty="0"/>
              <a:t>K</a:t>
            </a:r>
            <a:r>
              <a:rPr lang="sr-Latn-RS" dirty="0" smtClean="0"/>
              <a:t>oristi </a:t>
            </a:r>
            <a:r>
              <a:rPr lang="sr-Latn-RS" dirty="0"/>
              <a:t>MultiVersion Concurrenci Control (MVCC). Na početku operacije, WiredTiger obezbeđuje snimak podataka u trenutku operacije. Snimak predstavlja konzistentan prikaz podataka u memoriji. WiredTiger podržava kontrolne tačke kao statički prikaz samo za čitanje jednog ili više izvora podataka</a:t>
            </a:r>
            <a:r>
              <a:rPr lang="sr-Latn-RS" dirty="0" smtClean="0"/>
              <a:t>.</a:t>
            </a:r>
            <a:r>
              <a:rPr lang="sr-Latn-RS" dirty="0"/>
              <a:t> Kada piše na disk, WiredTiger upisuje sve podatke u snimku (snapshot) na disk na konzistentan način u svim datotekama sa podacima. Trajni podaci deluju kao kontrolna tačka u datotekama </a:t>
            </a:r>
            <a:r>
              <a:rPr lang="sr-Latn-RS" dirty="0" smtClean="0"/>
              <a:t>podataka.</a:t>
            </a:r>
          </a:p>
          <a:p>
            <a:pPr marL="482600" indent="-342900" algn="just">
              <a:buFont typeface="+mj-lt"/>
              <a:buAutoNum type="arabicPeriod"/>
            </a:pPr>
            <a:r>
              <a:rPr lang="sr-Latn-RS" dirty="0"/>
              <a:t>WiredTiger koristi journal za upisivanje unapred u kombinaciji sa kontrolnim tačkama kako bi se osigurala trajnost </a:t>
            </a:r>
            <a:r>
              <a:rPr lang="sr-Latn-RS" dirty="0" smtClean="0"/>
              <a:t>podataka.</a:t>
            </a:r>
            <a:r>
              <a:rPr lang="sr-Latn-RS" dirty="0"/>
              <a:t> </a:t>
            </a:r>
            <a:r>
              <a:rPr lang="sr-Latn-RS" dirty="0" smtClean="0"/>
              <a:t>WiredTiger </a:t>
            </a:r>
            <a:r>
              <a:rPr lang="sr-Latn-RS" dirty="0"/>
              <a:t>održava u journal-u sve izmene podataka između kontrolnih tačaka</a:t>
            </a:r>
            <a:r>
              <a:rPr lang="sr-Latn-RS" dirty="0" smtClean="0"/>
              <a:t>.</a:t>
            </a:r>
          </a:p>
          <a:p>
            <a:pPr marL="482600" indent="-342900" algn="just">
              <a:buFont typeface="+mj-lt"/>
              <a:buAutoNum type="arabicPeriod"/>
            </a:pPr>
            <a:r>
              <a:rPr lang="sr-Latn-RS" dirty="0" smtClean="0"/>
              <a:t>Sa WiredTiger-om, MongoDB podržava kompresiju za sve kolekcije i indekse. Kompresija minimizira upotrebu skladišnog prostora na račun dodatnog CPU-a. Podrazumevano, koristi se kompresija blokova sa bibliotekom brze kompresije za sve kolekcije i kompresija prefiksa za sve indekse. </a:t>
            </a:r>
          </a:p>
          <a:p>
            <a:pPr marL="482600" indent="-342900" algn="just">
              <a:buFont typeface="+mj-lt"/>
              <a:buAutoNum type="arabicPeriod"/>
            </a:pPr>
            <a:r>
              <a:rPr lang="sr-Latn-RS" dirty="0"/>
              <a:t>Za kolekcije su dostupne i sledeće biblioteke kompresije blokova:</a:t>
            </a:r>
            <a:endParaRPr lang="en-US" dirty="0"/>
          </a:p>
          <a:p>
            <a:pPr marL="4140200" lvl="8" indent="-342900" algn="just">
              <a:buFont typeface="Arial" panose="020B0604020202020204" pitchFamily="34" charset="0"/>
              <a:buChar char="•"/>
            </a:pPr>
            <a:r>
              <a:rPr lang="sr-Latn-RS" dirty="0"/>
              <a:t>zlib</a:t>
            </a:r>
            <a:endParaRPr lang="en-US" dirty="0"/>
          </a:p>
          <a:p>
            <a:pPr marL="4140200" lvl="8" indent="-342900" algn="just">
              <a:buFont typeface="Arial" panose="020B0604020202020204" pitchFamily="34" charset="0"/>
              <a:buChar char="•"/>
            </a:pPr>
            <a:r>
              <a:rPr lang="sr-Latn-RS" dirty="0"/>
              <a:t>zstd (dostupno počevši od MongoDB 4.2)</a:t>
            </a:r>
            <a:endParaRPr lang="en-US" dirty="0"/>
          </a:p>
          <a:p>
            <a:pPr marL="4140200" lvl="8" indent="-342900" algn="just">
              <a:buFont typeface="Arial" panose="020B0604020202020204" pitchFamily="34" charset="0"/>
              <a:buChar char="•"/>
            </a:pPr>
            <a:r>
              <a:rPr lang="sr-Latn-RS" dirty="0"/>
              <a:t>snappy</a:t>
            </a:r>
            <a:endParaRPr lang="en-US" dirty="0"/>
          </a:p>
          <a:p>
            <a:pPr marL="482600" indent="-342900" algn="just">
              <a:buFont typeface="+mj-lt"/>
              <a:buAutoNum type="arabicPeriod"/>
            </a:pPr>
            <a:endParaRPr lang="en-US" dirty="0" smtClean="0"/>
          </a:p>
          <a:p>
            <a:pPr marL="482600" indent="-342900" algn="just">
              <a:buFont typeface="+mj-lt"/>
              <a:buAutoNum type="arabicPeriod"/>
            </a:pPr>
            <a:endParaRPr lang="en-US" dirty="0"/>
          </a:p>
        </p:txBody>
      </p:sp>
    </p:spTree>
    <p:extLst>
      <p:ext uri="{BB962C8B-B14F-4D97-AF65-F5344CB8AC3E}">
        <p14:creationId xmlns:p14="http://schemas.microsoft.com/office/powerpoint/2010/main" val="410669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8"/>
        <p:cNvGrpSpPr/>
        <p:nvPr/>
      </p:nvGrpSpPr>
      <p:grpSpPr>
        <a:xfrm>
          <a:off x="0" y="0"/>
          <a:ext cx="0" cy="0"/>
          <a:chOff x="0" y="0"/>
          <a:chExt cx="0" cy="0"/>
        </a:xfrm>
      </p:grpSpPr>
      <p:sp>
        <p:nvSpPr>
          <p:cNvPr id="3059" name="Google Shape;3059;p42"/>
          <p:cNvSpPr/>
          <p:nvPr/>
        </p:nvSpPr>
        <p:spPr>
          <a:xfrm>
            <a:off x="5181960" y="3157761"/>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2"/>
          <p:cNvSpPr/>
          <p:nvPr/>
        </p:nvSpPr>
        <p:spPr>
          <a:xfrm>
            <a:off x="1088545" y="3119075"/>
            <a:ext cx="2697157" cy="58912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2"/>
          <p:cNvSpPr txBox="1">
            <a:spLocks noGrp="1"/>
          </p:cNvSpPr>
          <p:nvPr>
            <p:ph type="title" idx="4"/>
          </p:nvPr>
        </p:nvSpPr>
        <p:spPr>
          <a:xfrm>
            <a:off x="630907" y="170067"/>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Praktični deo</a:t>
            </a:r>
            <a:endParaRPr dirty="0"/>
          </a:p>
        </p:txBody>
      </p:sp>
      <p:sp>
        <p:nvSpPr>
          <p:cNvPr id="3062" name="Google Shape;3062;p42"/>
          <p:cNvSpPr txBox="1">
            <a:spLocks noGrp="1"/>
          </p:cNvSpPr>
          <p:nvPr>
            <p:ph type="title"/>
          </p:nvPr>
        </p:nvSpPr>
        <p:spPr>
          <a:xfrm>
            <a:off x="1367383" y="3287525"/>
            <a:ext cx="2120810" cy="25222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MongoDB Compass</a:t>
            </a:r>
            <a:endParaRPr dirty="0"/>
          </a:p>
        </p:txBody>
      </p:sp>
      <p:sp>
        <p:nvSpPr>
          <p:cNvPr id="3063" name="Google Shape;3063;p42"/>
          <p:cNvSpPr txBox="1">
            <a:spLocks noGrp="1"/>
          </p:cNvSpPr>
          <p:nvPr>
            <p:ph type="subTitle" idx="1"/>
          </p:nvPr>
        </p:nvSpPr>
        <p:spPr>
          <a:xfrm>
            <a:off x="630907" y="1885640"/>
            <a:ext cx="3756864" cy="974700"/>
          </a:xfrm>
          <a:prstGeom prst="rect">
            <a:avLst/>
          </a:prstGeom>
        </p:spPr>
        <p:txBody>
          <a:bodyPr spcFirstLastPara="1" wrap="square" lIns="91425" tIns="91425" rIns="91425" bIns="91425" anchor="ctr" anchorCtr="0">
            <a:noAutofit/>
          </a:bodyPr>
          <a:lstStyle/>
          <a:p>
            <a:pPr marL="0" lvl="0" indent="0" algn="just"/>
            <a:r>
              <a:rPr lang="sr-Latn-RS" dirty="0"/>
              <a:t>Prvi jeste MongoDB Compass koji predstavlja besplatnu interaktivnu alatku za ispitivanje, optimizaciju i analizu MongoDB podataka. Compass pruža sve, od analize šeme do optimizacije indeksa do pipeline agregacije u jednom, centralizovanom interfejsu</a:t>
            </a:r>
            <a:endParaRPr dirty="0"/>
          </a:p>
        </p:txBody>
      </p:sp>
      <p:sp>
        <p:nvSpPr>
          <p:cNvPr id="3064" name="Google Shape;3064;p42"/>
          <p:cNvSpPr txBox="1">
            <a:spLocks noGrp="1"/>
          </p:cNvSpPr>
          <p:nvPr>
            <p:ph type="title" idx="2"/>
          </p:nvPr>
        </p:nvSpPr>
        <p:spPr>
          <a:xfrm>
            <a:off x="5337108" y="3285660"/>
            <a:ext cx="1885800" cy="1110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Mongo Shell</a:t>
            </a:r>
            <a:endParaRPr dirty="0"/>
          </a:p>
        </p:txBody>
      </p:sp>
      <p:sp>
        <p:nvSpPr>
          <p:cNvPr id="3065" name="Google Shape;3065;p42"/>
          <p:cNvSpPr txBox="1">
            <a:spLocks noGrp="1"/>
          </p:cNvSpPr>
          <p:nvPr>
            <p:ph type="subTitle" idx="3"/>
          </p:nvPr>
        </p:nvSpPr>
        <p:spPr>
          <a:xfrm>
            <a:off x="4489807" y="3557661"/>
            <a:ext cx="3879846" cy="1075715"/>
          </a:xfrm>
          <a:prstGeom prst="rect">
            <a:avLst/>
          </a:prstGeom>
        </p:spPr>
        <p:txBody>
          <a:bodyPr spcFirstLastPara="1" wrap="square" lIns="91425" tIns="91425" rIns="91425" bIns="91425" anchor="ctr" anchorCtr="0">
            <a:noAutofit/>
          </a:bodyPr>
          <a:lstStyle/>
          <a:p>
            <a:pPr algn="just"/>
            <a:r>
              <a:rPr lang="sr-Latn-RS" dirty="0"/>
              <a:t>Drugi jeste Mongo Shell. Mongo Shell </a:t>
            </a:r>
            <a:r>
              <a:rPr lang="sr-Latn-RS" dirty="0" smtClean="0"/>
              <a:t>je</a:t>
            </a:r>
          </a:p>
          <a:p>
            <a:pPr algn="just"/>
            <a:r>
              <a:rPr lang="sr-Latn-RS" dirty="0" smtClean="0"/>
              <a:t>interaktivni </a:t>
            </a:r>
            <a:r>
              <a:rPr lang="sr-Latn-RS" dirty="0"/>
              <a:t>JavaScript interfejs za </a:t>
            </a:r>
            <a:r>
              <a:rPr lang="sr-Latn-RS" dirty="0" smtClean="0"/>
              <a:t>MongoDB</a:t>
            </a:r>
          </a:p>
          <a:p>
            <a:pPr algn="just"/>
            <a:r>
              <a:rPr lang="sr-Latn-RS" dirty="0" smtClean="0"/>
              <a:t>koji </a:t>
            </a:r>
            <a:r>
              <a:rPr lang="sr-Latn-RS" dirty="0"/>
              <a:t>se koristi za upite i ažuriranje </a:t>
            </a:r>
            <a:r>
              <a:rPr lang="sr-Latn-RS" dirty="0" smtClean="0"/>
              <a:t>podataka,</a:t>
            </a:r>
          </a:p>
          <a:p>
            <a:pPr algn="just"/>
            <a:r>
              <a:rPr lang="sr-Latn-RS" dirty="0" smtClean="0"/>
              <a:t>kao </a:t>
            </a:r>
            <a:r>
              <a:rPr lang="sr-Latn-RS" dirty="0"/>
              <a:t>i za obavljanje administrativnih operacija.</a:t>
            </a:r>
            <a:endParaRPr lang="en-US" dirty="0"/>
          </a:p>
        </p:txBody>
      </p:sp>
      <p:pic>
        <p:nvPicPr>
          <p:cNvPr id="3066" name="Google Shape;3066;p42"/>
          <p:cNvPicPr preferRelativeResize="0"/>
          <p:nvPr/>
        </p:nvPicPr>
        <p:blipFill rotWithShape="1">
          <a:blip r:embed="rId3">
            <a:extLst>
              <a:ext uri="{28A0092B-C50C-407E-A947-70E740481C1C}">
                <a14:useLocalDpi xmlns:a14="http://schemas.microsoft.com/office/drawing/2010/main" val="0"/>
              </a:ext>
            </a:extLst>
          </a:blip>
          <a:srcRect l="969" t="8605" r="25288" b="27517"/>
          <a:stretch/>
        </p:blipFill>
        <p:spPr>
          <a:xfrm>
            <a:off x="5058458" y="1756882"/>
            <a:ext cx="2636886" cy="122219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3067" name="Google Shape;3067;p42"/>
          <p:cNvPicPr preferRelativeResize="0"/>
          <p:nvPr/>
        </p:nvPicPr>
        <p:blipFill>
          <a:blip r:embed="rId4">
            <a:extLst>
              <a:ext uri="{28A0092B-C50C-407E-A947-70E740481C1C}">
                <a14:useLocalDpi xmlns:a14="http://schemas.microsoft.com/office/drawing/2010/main" val="0"/>
              </a:ext>
            </a:extLst>
          </a:blip>
          <a:stretch>
            <a:fillRect/>
          </a:stretch>
        </p:blipFill>
        <p:spPr>
          <a:xfrm>
            <a:off x="927357" y="3876645"/>
            <a:ext cx="2858345"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grpSp>
        <p:nvGrpSpPr>
          <p:cNvPr id="3068" name="Google Shape;3068;p42"/>
          <p:cNvGrpSpPr/>
          <p:nvPr/>
        </p:nvGrpSpPr>
        <p:grpSpPr>
          <a:xfrm>
            <a:off x="7812807" y="883512"/>
            <a:ext cx="1520982" cy="302065"/>
            <a:chOff x="5642557" y="-150670"/>
            <a:chExt cx="1520982" cy="302065"/>
          </a:xfrm>
        </p:grpSpPr>
        <p:sp>
          <p:nvSpPr>
            <p:cNvPr id="3069" name="Google Shape;3069;p4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848690" y="853979"/>
            <a:ext cx="7282234" cy="646331"/>
          </a:xfrm>
          <a:prstGeom prst="rect">
            <a:avLst/>
          </a:prstGeom>
          <a:noFill/>
        </p:spPr>
        <p:txBody>
          <a:bodyPr wrap="square" rtlCol="0">
            <a:spAutoFit/>
          </a:bodyPr>
          <a:lstStyle/>
          <a:p>
            <a:r>
              <a:rPr lang="sr-Latn-RS" sz="1200" dirty="0">
                <a:solidFill>
                  <a:schemeClr val="bg1"/>
                </a:solidFill>
              </a:rPr>
              <a:t>Za praktični deo projekta odlučila sam da pravim bazu podataka za prodavnicu knjiga. Kako bih prikazala način pravljenja i rada sa bazom, kolekcijama i dokumenatima kao i svim bitnim detaljima koristila sam dva načina za manipulaciju nad njima.</a:t>
            </a:r>
            <a:endParaRPr lang="en-US" sz="12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1202" y="316117"/>
            <a:ext cx="7717800" cy="572700"/>
          </a:xfrm>
        </p:spPr>
        <p:txBody>
          <a:bodyPr/>
          <a:lstStyle/>
          <a:p>
            <a:r>
              <a:rPr lang="sr-Latn-RS" dirty="0" smtClean="0"/>
              <a:t>Praktični deo</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8838" t="12592" r="16672" b="31360"/>
          <a:stretch/>
        </p:blipFill>
        <p:spPr>
          <a:xfrm>
            <a:off x="138942" y="1509824"/>
            <a:ext cx="4561490" cy="3168504"/>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8139" t="19416" r="28256" b="18951"/>
          <a:stretch/>
        </p:blipFill>
        <p:spPr>
          <a:xfrm>
            <a:off x="4933507" y="1509824"/>
            <a:ext cx="3987210" cy="3168504"/>
          </a:xfrm>
          <a:prstGeom prst="rect">
            <a:avLst/>
          </a:prstGeom>
        </p:spPr>
      </p:pic>
    </p:spTree>
    <p:extLst>
      <p:ext uri="{BB962C8B-B14F-4D97-AF65-F5344CB8AC3E}">
        <p14:creationId xmlns:p14="http://schemas.microsoft.com/office/powerpoint/2010/main" val="358650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1202" y="316117"/>
            <a:ext cx="7717800" cy="572700"/>
          </a:xfrm>
        </p:spPr>
        <p:txBody>
          <a:bodyPr/>
          <a:lstStyle/>
          <a:p>
            <a:r>
              <a:rPr lang="sr-Latn-RS" dirty="0" smtClean="0"/>
              <a:t>Praktični deo</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9477" t="11669" r="157" b="47920"/>
          <a:stretch/>
        </p:blipFill>
        <p:spPr>
          <a:xfrm>
            <a:off x="606175" y="3088668"/>
            <a:ext cx="7541232" cy="1972639"/>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3517" t="61127" r="20417" b="15617"/>
          <a:stretch/>
        </p:blipFill>
        <p:spPr>
          <a:xfrm>
            <a:off x="606175" y="1782592"/>
            <a:ext cx="7541232" cy="1212350"/>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371" t="21559" r="20450" b="61454"/>
          <a:stretch/>
        </p:blipFill>
        <p:spPr>
          <a:xfrm>
            <a:off x="606175" y="839957"/>
            <a:ext cx="7541232" cy="873303"/>
          </a:xfrm>
          <a:prstGeom prst="rect">
            <a:avLst/>
          </a:prstGeom>
        </p:spPr>
      </p:pic>
    </p:spTree>
    <p:extLst>
      <p:ext uri="{BB962C8B-B14F-4D97-AF65-F5344CB8AC3E}">
        <p14:creationId xmlns:p14="http://schemas.microsoft.com/office/powerpoint/2010/main" val="2309419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59" y="210627"/>
            <a:ext cx="7717800" cy="572700"/>
          </a:xfrm>
        </p:spPr>
        <p:txBody>
          <a:bodyPr/>
          <a:lstStyle/>
          <a:p>
            <a:r>
              <a:rPr lang="sr-Latn-RS" dirty="0" smtClean="0"/>
              <a:t>Praktični deo</a:t>
            </a:r>
            <a:endParaRPr lang="en-US" dirty="0"/>
          </a:p>
        </p:txBody>
      </p:sp>
      <p:sp>
        <p:nvSpPr>
          <p:cNvPr id="3" name="TextBox 2"/>
          <p:cNvSpPr txBox="1"/>
          <p:nvPr/>
        </p:nvSpPr>
        <p:spPr>
          <a:xfrm>
            <a:off x="431516" y="785818"/>
            <a:ext cx="8640565" cy="830997"/>
          </a:xfrm>
          <a:prstGeom prst="rect">
            <a:avLst/>
          </a:prstGeom>
          <a:noFill/>
        </p:spPr>
        <p:txBody>
          <a:bodyPr wrap="square" rtlCol="0">
            <a:spAutoFit/>
          </a:bodyPr>
          <a:lstStyle/>
          <a:p>
            <a:pPr algn="just"/>
            <a:r>
              <a:rPr lang="sr-Latn-RS" sz="1200" dirty="0">
                <a:solidFill>
                  <a:schemeClr val="bg1"/>
                </a:solidFill>
              </a:rPr>
              <a:t>Bitna karakteristika MongoDB-ja jeste ta da dokumenti u istoj kolekciji ne moraju imati istu strukturu. Dokumenti u jednoj kolekciji ne moraju da imaju isti skup polja, a tip podataka za polje može da se razlikuje među dokumentima unutar kolekcije. Medjutim, preporuka je da u slučaju aplikacije koja na globalnom nivou i na isti način pristupa svim dokumentima ipak kreiramo dokumente kolekcije koji će imati istu strukturu. </a:t>
            </a:r>
            <a:endParaRPr lang="en-US" sz="1200"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854" t="16164" r="41796" b="8780"/>
          <a:stretch/>
        </p:blipFill>
        <p:spPr>
          <a:xfrm>
            <a:off x="665433" y="1616815"/>
            <a:ext cx="7457842" cy="3338623"/>
          </a:xfrm>
          <a:prstGeom prst="rect">
            <a:avLst/>
          </a:prstGeom>
        </p:spPr>
      </p:pic>
    </p:spTree>
    <p:extLst>
      <p:ext uri="{BB962C8B-B14F-4D97-AF65-F5344CB8AC3E}">
        <p14:creationId xmlns:p14="http://schemas.microsoft.com/office/powerpoint/2010/main" val="458436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Praktični deo- </a:t>
            </a:r>
            <a:r>
              <a:rPr lang="en-US" dirty="0"/>
              <a:t>Embedded vs Referenced</a:t>
            </a:r>
            <a:br>
              <a:rPr lang="en-US" dirty="0"/>
            </a:br>
            <a:endParaRPr lang="en-US" dirty="0"/>
          </a:p>
        </p:txBody>
      </p:sp>
      <p:sp>
        <p:nvSpPr>
          <p:cNvPr id="3" name="TextBox 2"/>
          <p:cNvSpPr txBox="1"/>
          <p:nvPr/>
        </p:nvSpPr>
        <p:spPr>
          <a:xfrm>
            <a:off x="713100" y="1112100"/>
            <a:ext cx="7701677" cy="2554545"/>
          </a:xfrm>
          <a:prstGeom prst="rect">
            <a:avLst/>
          </a:prstGeom>
          <a:noFill/>
        </p:spPr>
        <p:txBody>
          <a:bodyPr wrap="square" rtlCol="0">
            <a:spAutoFit/>
          </a:bodyPr>
          <a:lstStyle/>
          <a:p>
            <a:pPr algn="just"/>
            <a:r>
              <a:rPr lang="en-US" sz="1600" dirty="0" err="1">
                <a:solidFill>
                  <a:schemeClr val="bg1"/>
                </a:solidFill>
              </a:rPr>
              <a:t>Jedno</a:t>
            </a:r>
            <a:r>
              <a:rPr lang="en-US" sz="1600" dirty="0">
                <a:solidFill>
                  <a:schemeClr val="bg1"/>
                </a:solidFill>
              </a:rPr>
              <a:t> od </a:t>
            </a:r>
            <a:r>
              <a:rPr lang="en-US" sz="1600" dirty="0" err="1">
                <a:solidFill>
                  <a:schemeClr val="bg1"/>
                </a:solidFill>
              </a:rPr>
              <a:t>ključnih</a:t>
            </a:r>
            <a:r>
              <a:rPr lang="en-US" sz="1600" dirty="0">
                <a:solidFill>
                  <a:schemeClr val="bg1"/>
                </a:solidFill>
              </a:rPr>
              <a:t> </a:t>
            </a:r>
            <a:r>
              <a:rPr lang="en-US" sz="1600" dirty="0" err="1">
                <a:solidFill>
                  <a:schemeClr val="bg1"/>
                </a:solidFill>
              </a:rPr>
              <a:t>pitanja</a:t>
            </a:r>
            <a:r>
              <a:rPr lang="en-US" sz="1600" dirty="0">
                <a:solidFill>
                  <a:schemeClr val="bg1"/>
                </a:solidFill>
              </a:rPr>
              <a:t> </a:t>
            </a:r>
            <a:r>
              <a:rPr lang="en-US" sz="1600" dirty="0" err="1">
                <a:solidFill>
                  <a:schemeClr val="bg1"/>
                </a:solidFill>
              </a:rPr>
              <a:t>na</a:t>
            </a:r>
            <a:r>
              <a:rPr lang="en-US" sz="1600" dirty="0">
                <a:solidFill>
                  <a:schemeClr val="bg1"/>
                </a:solidFill>
              </a:rPr>
              <a:t> </a:t>
            </a:r>
            <a:r>
              <a:rPr lang="en-US" sz="1600" dirty="0" err="1">
                <a:solidFill>
                  <a:schemeClr val="bg1"/>
                </a:solidFill>
              </a:rPr>
              <a:t>koje</a:t>
            </a:r>
            <a:r>
              <a:rPr lang="en-US" sz="1600" dirty="0">
                <a:solidFill>
                  <a:schemeClr val="bg1"/>
                </a:solidFill>
              </a:rPr>
              <a:t> </a:t>
            </a:r>
            <a:r>
              <a:rPr lang="en-US" sz="1600" dirty="0" err="1">
                <a:solidFill>
                  <a:schemeClr val="bg1"/>
                </a:solidFill>
              </a:rPr>
              <a:t>treba</a:t>
            </a:r>
            <a:r>
              <a:rPr lang="en-US" sz="1600" dirty="0">
                <a:solidFill>
                  <a:schemeClr val="bg1"/>
                </a:solidFill>
              </a:rPr>
              <a:t> </a:t>
            </a:r>
            <a:r>
              <a:rPr lang="en-US" sz="1600" dirty="0" err="1">
                <a:solidFill>
                  <a:schemeClr val="bg1"/>
                </a:solidFill>
              </a:rPr>
              <a:t>odgovoriti</a:t>
            </a:r>
            <a:r>
              <a:rPr lang="en-US" sz="1600" dirty="0">
                <a:solidFill>
                  <a:schemeClr val="bg1"/>
                </a:solidFill>
              </a:rPr>
              <a:t> </a:t>
            </a:r>
            <a:r>
              <a:rPr lang="en-US" sz="1600" dirty="0" err="1">
                <a:solidFill>
                  <a:schemeClr val="bg1"/>
                </a:solidFill>
              </a:rPr>
              <a:t>prilikom</a:t>
            </a:r>
            <a:r>
              <a:rPr lang="en-US" sz="1600" dirty="0">
                <a:solidFill>
                  <a:schemeClr val="bg1"/>
                </a:solidFill>
              </a:rPr>
              <a:t> </a:t>
            </a:r>
            <a:r>
              <a:rPr lang="en-US" sz="1600" dirty="0" err="1">
                <a:solidFill>
                  <a:schemeClr val="bg1"/>
                </a:solidFill>
              </a:rPr>
              <a:t>dodavanja</a:t>
            </a:r>
            <a:r>
              <a:rPr lang="en-US" sz="1600" dirty="0">
                <a:solidFill>
                  <a:schemeClr val="bg1"/>
                </a:solidFill>
              </a:rPr>
              <a:t> </a:t>
            </a:r>
            <a:r>
              <a:rPr lang="en-US" sz="1600" dirty="0" err="1">
                <a:solidFill>
                  <a:schemeClr val="bg1"/>
                </a:solidFill>
              </a:rPr>
              <a:t>novih</a:t>
            </a:r>
            <a:r>
              <a:rPr lang="en-US" sz="1600" dirty="0">
                <a:solidFill>
                  <a:schemeClr val="bg1"/>
                </a:solidFill>
              </a:rPr>
              <a:t> </a:t>
            </a:r>
            <a:r>
              <a:rPr lang="en-US" sz="1600" dirty="0" err="1">
                <a:solidFill>
                  <a:schemeClr val="bg1"/>
                </a:solidFill>
              </a:rPr>
              <a:t>kolekcija</a:t>
            </a:r>
            <a:r>
              <a:rPr lang="en-US" sz="1600" dirty="0">
                <a:solidFill>
                  <a:schemeClr val="bg1"/>
                </a:solidFill>
              </a:rPr>
              <a:t> </a:t>
            </a:r>
            <a:r>
              <a:rPr lang="en-US" sz="1600" dirty="0" err="1">
                <a:solidFill>
                  <a:schemeClr val="bg1"/>
                </a:solidFill>
              </a:rPr>
              <a:t>jeste</a:t>
            </a:r>
            <a:r>
              <a:rPr lang="en-US" sz="1600" dirty="0">
                <a:solidFill>
                  <a:schemeClr val="bg1"/>
                </a:solidFill>
              </a:rPr>
              <a:t> da li da </a:t>
            </a:r>
            <a:r>
              <a:rPr lang="en-US" sz="1600" dirty="0" err="1">
                <a:solidFill>
                  <a:schemeClr val="bg1"/>
                </a:solidFill>
              </a:rPr>
              <a:t>uskladištite</a:t>
            </a:r>
            <a:r>
              <a:rPr lang="en-US" sz="1600" dirty="0">
                <a:solidFill>
                  <a:schemeClr val="bg1"/>
                </a:solidFill>
              </a:rPr>
              <a:t> </a:t>
            </a:r>
            <a:r>
              <a:rPr lang="en-US" sz="1600" dirty="0" err="1">
                <a:solidFill>
                  <a:schemeClr val="bg1"/>
                </a:solidFill>
              </a:rPr>
              <a:t>povezane</a:t>
            </a:r>
            <a:r>
              <a:rPr lang="en-US" sz="1600" dirty="0">
                <a:solidFill>
                  <a:schemeClr val="bg1"/>
                </a:solidFill>
              </a:rPr>
              <a:t> </a:t>
            </a:r>
            <a:r>
              <a:rPr lang="en-US" sz="1600" dirty="0" err="1">
                <a:solidFill>
                  <a:schemeClr val="bg1"/>
                </a:solidFill>
              </a:rPr>
              <a:t>dokumente</a:t>
            </a:r>
            <a:r>
              <a:rPr lang="en-US" sz="1600" dirty="0">
                <a:solidFill>
                  <a:schemeClr val="bg1"/>
                </a:solidFill>
              </a:rPr>
              <a:t> </a:t>
            </a:r>
            <a:r>
              <a:rPr lang="en-US" sz="1600" dirty="0" err="1">
                <a:solidFill>
                  <a:schemeClr val="bg1"/>
                </a:solidFill>
              </a:rPr>
              <a:t>kao</a:t>
            </a:r>
            <a:r>
              <a:rPr lang="en-US" sz="1600" dirty="0">
                <a:solidFill>
                  <a:schemeClr val="bg1"/>
                </a:solidFill>
              </a:rPr>
              <a:t> </a:t>
            </a:r>
            <a:r>
              <a:rPr lang="en-US" sz="1600" dirty="0" err="1">
                <a:solidFill>
                  <a:schemeClr val="bg1"/>
                </a:solidFill>
              </a:rPr>
              <a:t>ugrađene</a:t>
            </a:r>
            <a:r>
              <a:rPr lang="en-US" sz="1600" dirty="0">
                <a:solidFill>
                  <a:schemeClr val="bg1"/>
                </a:solidFill>
              </a:rPr>
              <a:t> </a:t>
            </a:r>
            <a:r>
              <a:rPr lang="en-US" sz="1600" dirty="0" err="1">
                <a:solidFill>
                  <a:schemeClr val="bg1"/>
                </a:solidFill>
              </a:rPr>
              <a:t>dokumente</a:t>
            </a:r>
            <a:r>
              <a:rPr lang="en-US" sz="1600" dirty="0">
                <a:solidFill>
                  <a:schemeClr val="bg1"/>
                </a:solidFill>
              </a:rPr>
              <a:t> (embedded) </a:t>
            </a:r>
            <a:r>
              <a:rPr lang="en-US" sz="1600" dirty="0" err="1">
                <a:solidFill>
                  <a:schemeClr val="bg1"/>
                </a:solidFill>
              </a:rPr>
              <a:t>ili</a:t>
            </a:r>
            <a:r>
              <a:rPr lang="en-US" sz="1600" dirty="0">
                <a:solidFill>
                  <a:schemeClr val="bg1"/>
                </a:solidFill>
              </a:rPr>
              <a:t> da </a:t>
            </a:r>
            <a:r>
              <a:rPr lang="en-US" sz="1600" dirty="0" err="1">
                <a:solidFill>
                  <a:schemeClr val="bg1"/>
                </a:solidFill>
              </a:rPr>
              <a:t>ih</a:t>
            </a:r>
            <a:r>
              <a:rPr lang="en-US" sz="1600" dirty="0">
                <a:solidFill>
                  <a:schemeClr val="bg1"/>
                </a:solidFill>
              </a:rPr>
              <a:t> </a:t>
            </a:r>
            <a:r>
              <a:rPr lang="en-US" sz="1600" dirty="0" err="1">
                <a:solidFill>
                  <a:schemeClr val="bg1"/>
                </a:solidFill>
              </a:rPr>
              <a:t>referencirate</a:t>
            </a:r>
            <a:r>
              <a:rPr lang="en-US" sz="1600" dirty="0">
                <a:solidFill>
                  <a:schemeClr val="bg1"/>
                </a:solidFill>
              </a:rPr>
              <a:t> u </a:t>
            </a:r>
            <a:r>
              <a:rPr lang="en-US" sz="1600" dirty="0" err="1">
                <a:solidFill>
                  <a:schemeClr val="bg1"/>
                </a:solidFill>
              </a:rPr>
              <a:t>zasebnoj</a:t>
            </a:r>
            <a:r>
              <a:rPr lang="en-US" sz="1600" dirty="0">
                <a:solidFill>
                  <a:schemeClr val="bg1"/>
                </a:solidFill>
              </a:rPr>
              <a:t> </a:t>
            </a:r>
            <a:r>
              <a:rPr lang="en-US" sz="1600" dirty="0" err="1">
                <a:solidFill>
                  <a:schemeClr val="bg1"/>
                </a:solidFill>
              </a:rPr>
              <a:t>kolekciji</a:t>
            </a:r>
            <a:r>
              <a:rPr lang="en-US" sz="1600" dirty="0">
                <a:solidFill>
                  <a:schemeClr val="bg1"/>
                </a:solidFill>
              </a:rPr>
              <a:t>.</a:t>
            </a:r>
          </a:p>
          <a:p>
            <a:pPr algn="just"/>
            <a:r>
              <a:rPr lang="en-US" sz="1600" dirty="0" err="1">
                <a:solidFill>
                  <a:schemeClr val="bg1"/>
                </a:solidFill>
              </a:rPr>
              <a:t>Slično</a:t>
            </a:r>
            <a:r>
              <a:rPr lang="en-US" sz="1600" dirty="0">
                <a:solidFill>
                  <a:schemeClr val="bg1"/>
                </a:solidFill>
              </a:rPr>
              <a:t> </a:t>
            </a:r>
            <a:r>
              <a:rPr lang="en-US" sz="1600" dirty="0" err="1">
                <a:solidFill>
                  <a:schemeClr val="bg1"/>
                </a:solidFill>
              </a:rPr>
              <a:t>relacionoj</a:t>
            </a:r>
            <a:r>
              <a:rPr lang="en-US" sz="1600" dirty="0">
                <a:solidFill>
                  <a:schemeClr val="bg1"/>
                </a:solidFill>
              </a:rPr>
              <a:t> </a:t>
            </a:r>
            <a:r>
              <a:rPr lang="en-US" sz="1600" dirty="0" err="1">
                <a:solidFill>
                  <a:schemeClr val="bg1"/>
                </a:solidFill>
              </a:rPr>
              <a:t>bazi</a:t>
            </a:r>
            <a:r>
              <a:rPr lang="en-US" sz="1600" dirty="0">
                <a:solidFill>
                  <a:schemeClr val="bg1"/>
                </a:solidFill>
              </a:rPr>
              <a:t> </a:t>
            </a:r>
            <a:r>
              <a:rPr lang="en-US" sz="1600" dirty="0" err="1">
                <a:solidFill>
                  <a:schemeClr val="bg1"/>
                </a:solidFill>
              </a:rPr>
              <a:t>podataka</a:t>
            </a:r>
            <a:r>
              <a:rPr lang="en-US" sz="1600" dirty="0">
                <a:solidFill>
                  <a:schemeClr val="bg1"/>
                </a:solidFill>
              </a:rPr>
              <a:t>, MongoDB </a:t>
            </a:r>
            <a:r>
              <a:rPr lang="en-US" sz="1600" dirty="0" err="1">
                <a:solidFill>
                  <a:schemeClr val="bg1"/>
                </a:solidFill>
              </a:rPr>
              <a:t>omogućava</a:t>
            </a:r>
            <a:r>
              <a:rPr lang="en-US" sz="1600" dirty="0">
                <a:solidFill>
                  <a:schemeClr val="bg1"/>
                </a:solidFill>
              </a:rPr>
              <a:t> </a:t>
            </a:r>
            <a:r>
              <a:rPr lang="en-US" sz="1600" dirty="0" err="1">
                <a:solidFill>
                  <a:schemeClr val="bg1"/>
                </a:solidFill>
              </a:rPr>
              <a:t>korišćenje</a:t>
            </a:r>
            <a:r>
              <a:rPr lang="en-US" sz="1600" dirty="0">
                <a:solidFill>
                  <a:schemeClr val="bg1"/>
                </a:solidFill>
              </a:rPr>
              <a:t> </a:t>
            </a:r>
            <a:r>
              <a:rPr lang="en-US" sz="1600" dirty="0" err="1">
                <a:solidFill>
                  <a:schemeClr val="bg1"/>
                </a:solidFill>
              </a:rPr>
              <a:t>šeme</a:t>
            </a:r>
            <a:r>
              <a:rPr lang="en-US" sz="1600" dirty="0">
                <a:solidFill>
                  <a:schemeClr val="bg1"/>
                </a:solidFill>
              </a:rPr>
              <a:t> </a:t>
            </a:r>
            <a:r>
              <a:rPr lang="en-US" sz="1600" dirty="0" err="1">
                <a:solidFill>
                  <a:schemeClr val="bg1"/>
                </a:solidFill>
              </a:rPr>
              <a:t>za</a:t>
            </a:r>
            <a:r>
              <a:rPr lang="en-US" sz="1600" dirty="0">
                <a:solidFill>
                  <a:schemeClr val="bg1"/>
                </a:solidFill>
              </a:rPr>
              <a:t> </a:t>
            </a:r>
            <a:r>
              <a:rPr lang="en-US" sz="1600" dirty="0" err="1">
                <a:solidFill>
                  <a:schemeClr val="bg1"/>
                </a:solidFill>
              </a:rPr>
              <a:t>definisanje</a:t>
            </a:r>
            <a:r>
              <a:rPr lang="en-US" sz="1600" dirty="0">
                <a:solidFill>
                  <a:schemeClr val="bg1"/>
                </a:solidFill>
              </a:rPr>
              <a:t> </a:t>
            </a:r>
            <a:r>
              <a:rPr lang="en-US" sz="1600" dirty="0" err="1">
                <a:solidFill>
                  <a:schemeClr val="bg1"/>
                </a:solidFill>
              </a:rPr>
              <a:t>polja</a:t>
            </a:r>
            <a:r>
              <a:rPr lang="en-US" sz="1600" dirty="0">
                <a:solidFill>
                  <a:schemeClr val="bg1"/>
                </a:solidFill>
              </a:rPr>
              <a:t> </a:t>
            </a:r>
            <a:r>
              <a:rPr lang="en-US" sz="1600" dirty="0" err="1">
                <a:solidFill>
                  <a:schemeClr val="bg1"/>
                </a:solidFill>
              </a:rPr>
              <a:t>i</a:t>
            </a:r>
            <a:r>
              <a:rPr lang="en-US" sz="1600" dirty="0">
                <a:solidFill>
                  <a:schemeClr val="bg1"/>
                </a:solidFill>
              </a:rPr>
              <a:t> </a:t>
            </a:r>
            <a:r>
              <a:rPr lang="en-US" sz="1600" dirty="0" err="1">
                <a:solidFill>
                  <a:schemeClr val="bg1"/>
                </a:solidFill>
              </a:rPr>
              <a:t>tipova</a:t>
            </a:r>
            <a:r>
              <a:rPr lang="en-US" sz="1600" dirty="0">
                <a:solidFill>
                  <a:schemeClr val="bg1"/>
                </a:solidFill>
              </a:rPr>
              <a:t> </a:t>
            </a:r>
            <a:r>
              <a:rPr lang="en-US" sz="1600" dirty="0" err="1">
                <a:solidFill>
                  <a:schemeClr val="bg1"/>
                </a:solidFill>
              </a:rPr>
              <a:t>podataka</a:t>
            </a:r>
            <a:r>
              <a:rPr lang="en-US" sz="1600" dirty="0">
                <a:solidFill>
                  <a:schemeClr val="bg1"/>
                </a:solidFill>
              </a:rPr>
              <a:t> </a:t>
            </a:r>
            <a:r>
              <a:rPr lang="en-US" sz="1600" dirty="0" err="1">
                <a:solidFill>
                  <a:schemeClr val="bg1"/>
                </a:solidFill>
              </a:rPr>
              <a:t>unutar</a:t>
            </a:r>
            <a:r>
              <a:rPr lang="en-US" sz="1600" dirty="0">
                <a:solidFill>
                  <a:schemeClr val="bg1"/>
                </a:solidFill>
              </a:rPr>
              <a:t> </a:t>
            </a:r>
            <a:r>
              <a:rPr lang="en-US" sz="1600" dirty="0" err="1">
                <a:solidFill>
                  <a:schemeClr val="bg1"/>
                </a:solidFill>
              </a:rPr>
              <a:t>kolekcija</a:t>
            </a:r>
            <a:r>
              <a:rPr lang="en-US" sz="1600" dirty="0">
                <a:solidFill>
                  <a:schemeClr val="bg1"/>
                </a:solidFill>
              </a:rPr>
              <a:t>. </a:t>
            </a:r>
            <a:r>
              <a:rPr lang="en-US" sz="1600" dirty="0" err="1">
                <a:solidFill>
                  <a:schemeClr val="bg1"/>
                </a:solidFill>
              </a:rPr>
              <a:t>Iako</a:t>
            </a:r>
            <a:r>
              <a:rPr lang="en-US" sz="1600" dirty="0">
                <a:solidFill>
                  <a:schemeClr val="bg1"/>
                </a:solidFill>
              </a:rPr>
              <a:t> </a:t>
            </a:r>
            <a:r>
              <a:rPr lang="en-US" sz="1600" dirty="0" err="1">
                <a:solidFill>
                  <a:schemeClr val="bg1"/>
                </a:solidFill>
              </a:rPr>
              <a:t>su</a:t>
            </a:r>
            <a:r>
              <a:rPr lang="en-US" sz="1600" dirty="0">
                <a:solidFill>
                  <a:schemeClr val="bg1"/>
                </a:solidFill>
              </a:rPr>
              <a:t> </a:t>
            </a:r>
            <a:r>
              <a:rPr lang="en-US" sz="1600" dirty="0" err="1">
                <a:solidFill>
                  <a:schemeClr val="bg1"/>
                </a:solidFill>
              </a:rPr>
              <a:t>šeme</a:t>
            </a:r>
            <a:r>
              <a:rPr lang="en-US" sz="1600" dirty="0">
                <a:solidFill>
                  <a:schemeClr val="bg1"/>
                </a:solidFill>
              </a:rPr>
              <a:t> </a:t>
            </a:r>
            <a:r>
              <a:rPr lang="en-US" sz="1600" dirty="0" err="1">
                <a:solidFill>
                  <a:schemeClr val="bg1"/>
                </a:solidFill>
              </a:rPr>
              <a:t>opcione</a:t>
            </a:r>
            <a:r>
              <a:rPr lang="en-US" sz="1600" dirty="0">
                <a:solidFill>
                  <a:schemeClr val="bg1"/>
                </a:solidFill>
              </a:rPr>
              <a:t>, </a:t>
            </a:r>
            <a:r>
              <a:rPr lang="en-US" sz="1600" dirty="0" err="1">
                <a:solidFill>
                  <a:schemeClr val="bg1"/>
                </a:solidFill>
              </a:rPr>
              <a:t>toplo</a:t>
            </a:r>
            <a:r>
              <a:rPr lang="en-US" sz="1600" dirty="0">
                <a:solidFill>
                  <a:schemeClr val="bg1"/>
                </a:solidFill>
              </a:rPr>
              <a:t> se </a:t>
            </a:r>
            <a:r>
              <a:rPr lang="en-US" sz="1600" dirty="0" err="1">
                <a:solidFill>
                  <a:schemeClr val="bg1"/>
                </a:solidFill>
              </a:rPr>
              <a:t>preporučuju</a:t>
            </a:r>
            <a:r>
              <a:rPr lang="en-US" sz="1600" dirty="0">
                <a:solidFill>
                  <a:schemeClr val="bg1"/>
                </a:solidFill>
              </a:rPr>
              <a:t> </a:t>
            </a:r>
            <a:r>
              <a:rPr lang="en-US" sz="1600" dirty="0" err="1">
                <a:solidFill>
                  <a:schemeClr val="bg1"/>
                </a:solidFill>
              </a:rPr>
              <a:t>za</a:t>
            </a:r>
            <a:r>
              <a:rPr lang="en-US" sz="1600" dirty="0">
                <a:solidFill>
                  <a:schemeClr val="bg1"/>
                </a:solidFill>
              </a:rPr>
              <a:t> </a:t>
            </a:r>
            <a:r>
              <a:rPr lang="en-US" sz="1600" dirty="0" err="1">
                <a:solidFill>
                  <a:schemeClr val="bg1"/>
                </a:solidFill>
              </a:rPr>
              <a:t>lako</a:t>
            </a:r>
            <a:r>
              <a:rPr lang="en-US" sz="1600" dirty="0">
                <a:solidFill>
                  <a:schemeClr val="bg1"/>
                </a:solidFill>
              </a:rPr>
              <a:t> </a:t>
            </a:r>
            <a:r>
              <a:rPr lang="en-US" sz="1600" dirty="0" err="1">
                <a:solidFill>
                  <a:schemeClr val="bg1"/>
                </a:solidFill>
              </a:rPr>
              <a:t>razumevanje</a:t>
            </a:r>
            <a:r>
              <a:rPr lang="en-US" sz="1600" dirty="0">
                <a:solidFill>
                  <a:schemeClr val="bg1"/>
                </a:solidFill>
              </a:rPr>
              <a:t> </a:t>
            </a:r>
            <a:r>
              <a:rPr lang="en-US" sz="1600" dirty="0" err="1">
                <a:solidFill>
                  <a:schemeClr val="bg1"/>
                </a:solidFill>
              </a:rPr>
              <a:t>formata</a:t>
            </a:r>
            <a:r>
              <a:rPr lang="en-US" sz="1600" dirty="0">
                <a:solidFill>
                  <a:schemeClr val="bg1"/>
                </a:solidFill>
              </a:rPr>
              <a:t> </a:t>
            </a:r>
            <a:r>
              <a:rPr lang="en-US" sz="1600" dirty="0" err="1">
                <a:solidFill>
                  <a:schemeClr val="bg1"/>
                </a:solidFill>
              </a:rPr>
              <a:t>dokumenata</a:t>
            </a:r>
            <a:r>
              <a:rPr lang="en-US" sz="1600" dirty="0">
                <a:solidFill>
                  <a:schemeClr val="bg1"/>
                </a:solidFill>
              </a:rPr>
              <a:t>. </a:t>
            </a:r>
            <a:endParaRPr lang="sr-Latn-RS" sz="1600" dirty="0" smtClean="0">
              <a:solidFill>
                <a:schemeClr val="bg1"/>
              </a:solidFill>
            </a:endParaRPr>
          </a:p>
          <a:p>
            <a:pPr algn="just"/>
            <a:r>
              <a:rPr lang="en-US" sz="1600" dirty="0" err="1">
                <a:solidFill>
                  <a:schemeClr val="bg1"/>
                </a:solidFill>
              </a:rPr>
              <a:t>Šeme</a:t>
            </a:r>
            <a:r>
              <a:rPr lang="en-US" sz="1600" dirty="0">
                <a:solidFill>
                  <a:schemeClr val="bg1"/>
                </a:solidFill>
              </a:rPr>
              <a:t> </a:t>
            </a:r>
            <a:r>
              <a:rPr lang="en-US" sz="1600" dirty="0" err="1">
                <a:solidFill>
                  <a:schemeClr val="bg1"/>
                </a:solidFill>
              </a:rPr>
              <a:t>takođe</a:t>
            </a:r>
            <a:r>
              <a:rPr lang="en-US" sz="1600" dirty="0">
                <a:solidFill>
                  <a:schemeClr val="bg1"/>
                </a:solidFill>
              </a:rPr>
              <a:t> </a:t>
            </a:r>
            <a:r>
              <a:rPr lang="en-US" sz="1600" dirty="0" err="1">
                <a:solidFill>
                  <a:schemeClr val="bg1"/>
                </a:solidFill>
              </a:rPr>
              <a:t>osiguravaju</a:t>
            </a:r>
            <a:r>
              <a:rPr lang="en-US" sz="1600" dirty="0">
                <a:solidFill>
                  <a:schemeClr val="bg1"/>
                </a:solidFill>
              </a:rPr>
              <a:t> da </a:t>
            </a:r>
            <a:r>
              <a:rPr lang="en-US" sz="1600" dirty="0" err="1">
                <a:solidFill>
                  <a:schemeClr val="bg1"/>
                </a:solidFill>
              </a:rPr>
              <a:t>imate</a:t>
            </a:r>
            <a:r>
              <a:rPr lang="en-US" sz="1600" dirty="0">
                <a:solidFill>
                  <a:schemeClr val="bg1"/>
                </a:solidFill>
              </a:rPr>
              <a:t> </a:t>
            </a:r>
            <a:r>
              <a:rPr lang="en-US" sz="1600" dirty="0" err="1">
                <a:solidFill>
                  <a:schemeClr val="bg1"/>
                </a:solidFill>
              </a:rPr>
              <a:t>visok</a:t>
            </a:r>
            <a:r>
              <a:rPr lang="en-US" sz="1600" dirty="0">
                <a:solidFill>
                  <a:schemeClr val="bg1"/>
                </a:solidFill>
              </a:rPr>
              <a:t> </a:t>
            </a:r>
            <a:r>
              <a:rPr lang="en-US" sz="1600" dirty="0" err="1">
                <a:solidFill>
                  <a:schemeClr val="bg1"/>
                </a:solidFill>
              </a:rPr>
              <a:t>kvalitet</a:t>
            </a:r>
            <a:r>
              <a:rPr lang="en-US" sz="1600" dirty="0">
                <a:solidFill>
                  <a:schemeClr val="bg1"/>
                </a:solidFill>
              </a:rPr>
              <a:t> </a:t>
            </a:r>
            <a:r>
              <a:rPr lang="en-US" sz="1600" dirty="0" err="1">
                <a:solidFill>
                  <a:schemeClr val="bg1"/>
                </a:solidFill>
              </a:rPr>
              <a:t>podataka</a:t>
            </a:r>
            <a:r>
              <a:rPr lang="en-US" sz="1600" dirty="0">
                <a:solidFill>
                  <a:schemeClr val="bg1"/>
                </a:solidFill>
              </a:rPr>
              <a:t> </a:t>
            </a:r>
            <a:r>
              <a:rPr lang="en-US" sz="1600" dirty="0" err="1">
                <a:solidFill>
                  <a:schemeClr val="bg1"/>
                </a:solidFill>
              </a:rPr>
              <a:t>tako</a:t>
            </a:r>
            <a:r>
              <a:rPr lang="en-US" sz="1600" dirty="0">
                <a:solidFill>
                  <a:schemeClr val="bg1"/>
                </a:solidFill>
              </a:rPr>
              <a:t> </a:t>
            </a:r>
            <a:r>
              <a:rPr lang="en-US" sz="1600" dirty="0" err="1">
                <a:solidFill>
                  <a:schemeClr val="bg1"/>
                </a:solidFill>
              </a:rPr>
              <a:t>što</a:t>
            </a:r>
            <a:r>
              <a:rPr lang="en-US" sz="1600" dirty="0">
                <a:solidFill>
                  <a:schemeClr val="bg1"/>
                </a:solidFill>
              </a:rPr>
              <a:t> </a:t>
            </a:r>
            <a:r>
              <a:rPr lang="en-US" sz="1600" dirty="0" err="1">
                <a:solidFill>
                  <a:schemeClr val="bg1"/>
                </a:solidFill>
              </a:rPr>
              <a:t>osiguravaju</a:t>
            </a:r>
            <a:r>
              <a:rPr lang="en-US" sz="1600" dirty="0">
                <a:solidFill>
                  <a:schemeClr val="bg1"/>
                </a:solidFill>
              </a:rPr>
              <a:t> da </a:t>
            </a:r>
            <a:r>
              <a:rPr lang="en-US" sz="1600" dirty="0" err="1">
                <a:solidFill>
                  <a:schemeClr val="bg1"/>
                </a:solidFill>
              </a:rPr>
              <a:t>su</a:t>
            </a:r>
            <a:r>
              <a:rPr lang="en-US" sz="1600" dirty="0">
                <a:solidFill>
                  <a:schemeClr val="bg1"/>
                </a:solidFill>
              </a:rPr>
              <a:t> </a:t>
            </a:r>
            <a:r>
              <a:rPr lang="en-US" sz="1600" dirty="0" err="1">
                <a:solidFill>
                  <a:schemeClr val="bg1"/>
                </a:solidFill>
              </a:rPr>
              <a:t>obavezna</a:t>
            </a:r>
            <a:r>
              <a:rPr lang="en-US" sz="1600" dirty="0">
                <a:solidFill>
                  <a:schemeClr val="bg1"/>
                </a:solidFill>
              </a:rPr>
              <a:t> </a:t>
            </a:r>
            <a:r>
              <a:rPr lang="en-US" sz="1600" dirty="0" err="1">
                <a:solidFill>
                  <a:schemeClr val="bg1"/>
                </a:solidFill>
              </a:rPr>
              <a:t>polja</a:t>
            </a:r>
            <a:r>
              <a:rPr lang="en-US" sz="1600" dirty="0">
                <a:solidFill>
                  <a:schemeClr val="bg1"/>
                </a:solidFill>
              </a:rPr>
              <a:t> </a:t>
            </a:r>
            <a:r>
              <a:rPr lang="en-US" sz="1600" dirty="0" err="1">
                <a:solidFill>
                  <a:schemeClr val="bg1"/>
                </a:solidFill>
              </a:rPr>
              <a:t>prisutna</a:t>
            </a:r>
            <a:r>
              <a:rPr lang="en-US" sz="1600" dirty="0">
                <a:solidFill>
                  <a:schemeClr val="bg1"/>
                </a:solidFill>
              </a:rPr>
              <a:t> </a:t>
            </a:r>
            <a:r>
              <a:rPr lang="en-US" sz="1600" dirty="0" err="1">
                <a:solidFill>
                  <a:schemeClr val="bg1"/>
                </a:solidFill>
              </a:rPr>
              <a:t>i</a:t>
            </a:r>
            <a:r>
              <a:rPr lang="en-US" sz="1600" dirty="0">
                <a:solidFill>
                  <a:schemeClr val="bg1"/>
                </a:solidFill>
              </a:rPr>
              <a:t> da </a:t>
            </a:r>
            <a:r>
              <a:rPr lang="en-US" sz="1600" dirty="0" err="1">
                <a:solidFill>
                  <a:schemeClr val="bg1"/>
                </a:solidFill>
              </a:rPr>
              <a:t>su</a:t>
            </a:r>
            <a:r>
              <a:rPr lang="en-US" sz="1600" dirty="0">
                <a:solidFill>
                  <a:schemeClr val="bg1"/>
                </a:solidFill>
              </a:rPr>
              <a:t> </a:t>
            </a:r>
            <a:r>
              <a:rPr lang="en-US" sz="1600" dirty="0" err="1">
                <a:solidFill>
                  <a:schemeClr val="bg1"/>
                </a:solidFill>
              </a:rPr>
              <a:t>sva</a:t>
            </a:r>
            <a:r>
              <a:rPr lang="en-US" sz="1600" dirty="0">
                <a:solidFill>
                  <a:schemeClr val="bg1"/>
                </a:solidFill>
              </a:rPr>
              <a:t> </a:t>
            </a:r>
            <a:r>
              <a:rPr lang="en-US" sz="1600" dirty="0" err="1">
                <a:solidFill>
                  <a:schemeClr val="bg1"/>
                </a:solidFill>
              </a:rPr>
              <a:t>polja</a:t>
            </a:r>
            <a:r>
              <a:rPr lang="en-US" sz="1600" dirty="0">
                <a:solidFill>
                  <a:schemeClr val="bg1"/>
                </a:solidFill>
              </a:rPr>
              <a:t> u </a:t>
            </a:r>
            <a:r>
              <a:rPr lang="en-US" sz="1600" dirty="0" err="1">
                <a:solidFill>
                  <a:schemeClr val="bg1"/>
                </a:solidFill>
              </a:rPr>
              <a:t>skladu</a:t>
            </a:r>
            <a:r>
              <a:rPr lang="en-US" sz="1600" dirty="0">
                <a:solidFill>
                  <a:schemeClr val="bg1"/>
                </a:solidFill>
              </a:rPr>
              <a:t> </a:t>
            </a:r>
            <a:r>
              <a:rPr lang="en-US" sz="1600" dirty="0" err="1">
                <a:solidFill>
                  <a:schemeClr val="bg1"/>
                </a:solidFill>
              </a:rPr>
              <a:t>sa</a:t>
            </a:r>
            <a:r>
              <a:rPr lang="en-US" sz="1600" dirty="0">
                <a:solidFill>
                  <a:schemeClr val="bg1"/>
                </a:solidFill>
              </a:rPr>
              <a:t> </a:t>
            </a:r>
            <a:r>
              <a:rPr lang="en-US" sz="1600" dirty="0" err="1">
                <a:solidFill>
                  <a:schemeClr val="bg1"/>
                </a:solidFill>
              </a:rPr>
              <a:t>svojim</a:t>
            </a:r>
            <a:r>
              <a:rPr lang="en-US" sz="1600" dirty="0">
                <a:solidFill>
                  <a:schemeClr val="bg1"/>
                </a:solidFill>
              </a:rPr>
              <a:t> </a:t>
            </a:r>
            <a:r>
              <a:rPr lang="en-US" sz="1600" dirty="0" err="1">
                <a:solidFill>
                  <a:schemeClr val="bg1"/>
                </a:solidFill>
              </a:rPr>
              <a:t>tipovima</a:t>
            </a:r>
            <a:r>
              <a:rPr lang="en-US" sz="1600" dirty="0">
                <a:solidFill>
                  <a:schemeClr val="bg1"/>
                </a:solidFill>
              </a:rPr>
              <a:t>. </a:t>
            </a:r>
            <a:r>
              <a:rPr lang="en-US" sz="1600" dirty="0" err="1">
                <a:solidFill>
                  <a:schemeClr val="bg1"/>
                </a:solidFill>
              </a:rPr>
              <a:t>Jedna</a:t>
            </a:r>
            <a:r>
              <a:rPr lang="en-US" sz="1600" dirty="0">
                <a:solidFill>
                  <a:schemeClr val="bg1"/>
                </a:solidFill>
              </a:rPr>
              <a:t> od </a:t>
            </a:r>
            <a:r>
              <a:rPr lang="en-US" sz="1600" dirty="0" err="1">
                <a:solidFill>
                  <a:schemeClr val="bg1"/>
                </a:solidFill>
              </a:rPr>
              <a:t>moćnih</a:t>
            </a:r>
            <a:r>
              <a:rPr lang="en-US" sz="1600" dirty="0">
                <a:solidFill>
                  <a:schemeClr val="bg1"/>
                </a:solidFill>
              </a:rPr>
              <a:t> </a:t>
            </a:r>
            <a:r>
              <a:rPr lang="en-US" sz="1600" dirty="0" err="1">
                <a:solidFill>
                  <a:schemeClr val="bg1"/>
                </a:solidFill>
              </a:rPr>
              <a:t>opcija</a:t>
            </a:r>
            <a:r>
              <a:rPr lang="en-US" sz="1600" dirty="0">
                <a:solidFill>
                  <a:schemeClr val="bg1"/>
                </a:solidFill>
              </a:rPr>
              <a:t> </a:t>
            </a:r>
            <a:r>
              <a:rPr lang="en-US" sz="1600" dirty="0" err="1">
                <a:solidFill>
                  <a:schemeClr val="bg1"/>
                </a:solidFill>
              </a:rPr>
              <a:t>šeme</a:t>
            </a:r>
            <a:r>
              <a:rPr lang="en-US" sz="1600" dirty="0">
                <a:solidFill>
                  <a:schemeClr val="bg1"/>
                </a:solidFill>
              </a:rPr>
              <a:t> </a:t>
            </a:r>
            <a:r>
              <a:rPr lang="en-US" sz="1600" dirty="0" err="1">
                <a:solidFill>
                  <a:schemeClr val="bg1"/>
                </a:solidFill>
              </a:rPr>
              <a:t>dostupnih</a:t>
            </a:r>
            <a:r>
              <a:rPr lang="en-US" sz="1600" dirty="0">
                <a:solidFill>
                  <a:schemeClr val="bg1"/>
                </a:solidFill>
              </a:rPr>
              <a:t> u MongoDB-u je </a:t>
            </a:r>
            <a:r>
              <a:rPr lang="en-US" sz="1600" dirty="0" err="1">
                <a:solidFill>
                  <a:schemeClr val="bg1"/>
                </a:solidFill>
              </a:rPr>
              <a:t>povezivanje</a:t>
            </a:r>
            <a:r>
              <a:rPr lang="en-US" sz="1600" dirty="0">
                <a:solidFill>
                  <a:schemeClr val="bg1"/>
                </a:solidFill>
              </a:rPr>
              <a:t> </a:t>
            </a:r>
            <a:r>
              <a:rPr lang="en-US" sz="1600" dirty="0" err="1">
                <a:solidFill>
                  <a:schemeClr val="bg1"/>
                </a:solidFill>
              </a:rPr>
              <a:t>dokumenata</a:t>
            </a:r>
            <a:r>
              <a:rPr lang="en-US" sz="1600" dirty="0">
                <a:solidFill>
                  <a:schemeClr val="bg1"/>
                </a:solidFill>
              </a:rPr>
              <a:t> </a:t>
            </a:r>
            <a:r>
              <a:rPr lang="en-US" sz="1600" dirty="0" err="1">
                <a:solidFill>
                  <a:schemeClr val="bg1"/>
                </a:solidFill>
              </a:rPr>
              <a:t>jedan</a:t>
            </a:r>
            <a:r>
              <a:rPr lang="en-US" sz="1600" dirty="0">
                <a:solidFill>
                  <a:schemeClr val="bg1"/>
                </a:solidFill>
              </a:rPr>
              <a:t> </a:t>
            </a:r>
            <a:r>
              <a:rPr lang="en-US" sz="1600" dirty="0" err="1">
                <a:solidFill>
                  <a:schemeClr val="bg1"/>
                </a:solidFill>
              </a:rPr>
              <a:t>sa</a:t>
            </a:r>
            <a:r>
              <a:rPr lang="en-US" sz="1600" dirty="0">
                <a:solidFill>
                  <a:schemeClr val="bg1"/>
                </a:solidFill>
              </a:rPr>
              <a:t> </a:t>
            </a:r>
            <a:r>
              <a:rPr lang="en-US" sz="1600" dirty="0" err="1">
                <a:solidFill>
                  <a:schemeClr val="bg1"/>
                </a:solidFill>
              </a:rPr>
              <a:t>drugim</a:t>
            </a:r>
            <a:r>
              <a:rPr lang="en-US" sz="1600" dirty="0">
                <a:solidFill>
                  <a:schemeClr val="bg1"/>
                </a:solidFill>
              </a:rPr>
              <a:t>, </a:t>
            </a:r>
            <a:r>
              <a:rPr lang="en-US" sz="1600" dirty="0" err="1">
                <a:solidFill>
                  <a:schemeClr val="bg1"/>
                </a:solidFill>
              </a:rPr>
              <a:t>bilo</a:t>
            </a:r>
            <a:r>
              <a:rPr lang="en-US" sz="1600" dirty="0">
                <a:solidFill>
                  <a:schemeClr val="bg1"/>
                </a:solidFill>
              </a:rPr>
              <a:t> </a:t>
            </a:r>
            <a:r>
              <a:rPr lang="en-US" sz="1600" dirty="0" err="1">
                <a:solidFill>
                  <a:schemeClr val="bg1"/>
                </a:solidFill>
              </a:rPr>
              <a:t>putem</a:t>
            </a:r>
            <a:r>
              <a:rPr lang="en-US" sz="1600" dirty="0">
                <a:solidFill>
                  <a:schemeClr val="bg1"/>
                </a:solidFill>
              </a:rPr>
              <a:t> </a:t>
            </a:r>
            <a:r>
              <a:rPr lang="en-US" sz="1600" dirty="0" err="1">
                <a:solidFill>
                  <a:schemeClr val="bg1"/>
                </a:solidFill>
              </a:rPr>
              <a:t>ugrađivanja</a:t>
            </a:r>
            <a:r>
              <a:rPr lang="en-US" sz="1600" dirty="0">
                <a:solidFill>
                  <a:schemeClr val="bg1"/>
                </a:solidFill>
              </a:rPr>
              <a:t> </a:t>
            </a:r>
            <a:r>
              <a:rPr lang="en-US" sz="1600" dirty="0" err="1">
                <a:solidFill>
                  <a:schemeClr val="bg1"/>
                </a:solidFill>
              </a:rPr>
              <a:t>ili</a:t>
            </a:r>
            <a:r>
              <a:rPr lang="en-US" sz="1600" dirty="0">
                <a:solidFill>
                  <a:schemeClr val="bg1"/>
                </a:solidFill>
              </a:rPr>
              <a:t> </a:t>
            </a:r>
            <a:r>
              <a:rPr lang="en-US" sz="1600" dirty="0" err="1">
                <a:solidFill>
                  <a:schemeClr val="bg1"/>
                </a:solidFill>
              </a:rPr>
              <a:t>referenciranja</a:t>
            </a:r>
            <a:r>
              <a:rPr lang="en-US" sz="16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1059692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627321" y="426764"/>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sr-Latn-RS" sz="2800" dirty="0" smtClean="0"/>
              <a:t>Sadržaj</a:t>
            </a:r>
            <a:endParaRPr sz="2800" dirty="0">
              <a:solidFill>
                <a:schemeClr val="accent2"/>
              </a:solidFill>
            </a:endParaRPr>
          </a:p>
        </p:txBody>
      </p:sp>
      <p:sp>
        <p:nvSpPr>
          <p:cNvPr id="2725" name="Google Shape;2725;p3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1200"/>
              </a:spcAft>
              <a:buNone/>
            </a:pPr>
            <a:endParaRPr dirty="0"/>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a:spLocks noChangeArrowheads="1"/>
          </p:cNvSpPr>
          <p:nvPr/>
        </p:nvSpPr>
        <p:spPr bwMode="auto">
          <a:xfrm>
            <a:off x="627321" y="1187700"/>
            <a:ext cx="7985051"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79400" algn="l"/>
                <a:tab pos="5937250" algn="r"/>
              </a:tabLst>
              <a:defRPr>
                <a:solidFill>
                  <a:schemeClr val="tx1"/>
                </a:solidFill>
                <a:latin typeface="Arial" panose="020B0604020202020204" pitchFamily="34" charset="0"/>
              </a:defRPr>
            </a:lvl1pPr>
            <a:lvl2pPr marL="457200" eaLnBrk="0" fontAlgn="base" hangingPunct="0">
              <a:spcBef>
                <a:spcPct val="0"/>
              </a:spcBef>
              <a:spcAft>
                <a:spcPct val="0"/>
              </a:spcAft>
              <a:tabLst>
                <a:tab pos="279400" algn="l"/>
                <a:tab pos="5937250" algn="r"/>
              </a:tabLst>
              <a:defRPr>
                <a:solidFill>
                  <a:schemeClr val="tx1"/>
                </a:solidFill>
                <a:latin typeface="Arial" panose="020B0604020202020204" pitchFamily="34" charset="0"/>
              </a:defRPr>
            </a:lvl2pPr>
            <a:lvl3pPr marL="914400" eaLnBrk="0" fontAlgn="base" hangingPunct="0">
              <a:spcBef>
                <a:spcPct val="0"/>
              </a:spcBef>
              <a:spcAft>
                <a:spcPct val="0"/>
              </a:spcAft>
              <a:tabLst>
                <a:tab pos="279400" algn="l"/>
                <a:tab pos="5937250" algn="r"/>
              </a:tabLst>
              <a:defRPr>
                <a:solidFill>
                  <a:schemeClr val="tx1"/>
                </a:solidFill>
                <a:latin typeface="Arial" panose="020B0604020202020204" pitchFamily="34" charset="0"/>
              </a:defRPr>
            </a:lvl3pPr>
            <a:lvl4pPr marL="1371600" eaLnBrk="0" fontAlgn="base" hangingPunct="0">
              <a:spcBef>
                <a:spcPct val="0"/>
              </a:spcBef>
              <a:spcAft>
                <a:spcPct val="0"/>
              </a:spcAft>
              <a:tabLst>
                <a:tab pos="279400" algn="l"/>
                <a:tab pos="5937250" algn="r"/>
              </a:tabLst>
              <a:defRPr>
                <a:solidFill>
                  <a:schemeClr val="tx1"/>
                </a:solidFill>
                <a:latin typeface="Arial" panose="020B0604020202020204" pitchFamily="34" charset="0"/>
              </a:defRPr>
            </a:lvl4pPr>
            <a:lvl5pPr marL="1828800" eaLnBrk="0" fontAlgn="base" hangingPunct="0">
              <a:spcBef>
                <a:spcPct val="0"/>
              </a:spcBef>
              <a:spcAft>
                <a:spcPct val="0"/>
              </a:spcAft>
              <a:tabLst>
                <a:tab pos="279400" algn="l"/>
                <a:tab pos="5937250" algn="r"/>
              </a:tabLst>
              <a:defRPr>
                <a:solidFill>
                  <a:schemeClr val="tx1"/>
                </a:solidFill>
                <a:latin typeface="Arial" panose="020B0604020202020204" pitchFamily="34" charset="0"/>
              </a:defRPr>
            </a:lvl5pPr>
            <a:lvl6pPr marL="2286000" eaLnBrk="0" fontAlgn="base" hangingPunct="0">
              <a:spcBef>
                <a:spcPct val="0"/>
              </a:spcBef>
              <a:spcAft>
                <a:spcPct val="0"/>
              </a:spcAft>
              <a:tabLst>
                <a:tab pos="279400" algn="l"/>
                <a:tab pos="5937250" algn="r"/>
              </a:tabLst>
              <a:defRPr>
                <a:solidFill>
                  <a:schemeClr val="tx1"/>
                </a:solidFill>
                <a:latin typeface="Arial" panose="020B0604020202020204" pitchFamily="34" charset="0"/>
              </a:defRPr>
            </a:lvl6pPr>
            <a:lvl7pPr marL="2743200" eaLnBrk="0" fontAlgn="base" hangingPunct="0">
              <a:spcBef>
                <a:spcPct val="0"/>
              </a:spcBef>
              <a:spcAft>
                <a:spcPct val="0"/>
              </a:spcAft>
              <a:tabLst>
                <a:tab pos="279400" algn="l"/>
                <a:tab pos="5937250" algn="r"/>
              </a:tabLst>
              <a:defRPr>
                <a:solidFill>
                  <a:schemeClr val="tx1"/>
                </a:solidFill>
                <a:latin typeface="Arial" panose="020B0604020202020204" pitchFamily="34" charset="0"/>
              </a:defRPr>
            </a:lvl7pPr>
            <a:lvl8pPr marL="3200400" eaLnBrk="0" fontAlgn="base" hangingPunct="0">
              <a:spcBef>
                <a:spcPct val="0"/>
              </a:spcBef>
              <a:spcAft>
                <a:spcPct val="0"/>
              </a:spcAft>
              <a:tabLst>
                <a:tab pos="279400" algn="l"/>
                <a:tab pos="5937250" algn="r"/>
              </a:tabLst>
              <a:defRPr>
                <a:solidFill>
                  <a:schemeClr val="tx1"/>
                </a:solidFill>
                <a:latin typeface="Arial" panose="020B0604020202020204" pitchFamily="34" charset="0"/>
              </a:defRPr>
            </a:lvl8pPr>
            <a:lvl9pPr marL="3657600" eaLnBrk="0" fontAlgn="base" hangingPunct="0">
              <a:spcBef>
                <a:spcPct val="0"/>
              </a:spcBef>
              <a:spcAft>
                <a:spcPct val="0"/>
              </a:spcAft>
              <a:tabLst>
                <a:tab pos="279400" algn="l"/>
                <a:tab pos="593725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79400" algn="l"/>
                <a:tab pos="5937250" algn="r"/>
              </a:tabLst>
            </a:pPr>
            <a:r>
              <a:rPr kumimoji="0" lang="sr-Latn-RS" altLang="en-US" sz="2000" b="0" i="0"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a:t>
            </a:r>
            <a:r>
              <a:rPr kumimoji="0" lang="en-US" altLang="en-US" sz="2000" i="0"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sr-Latn-RS" altLang="en-US" sz="2000" i="0"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Uvod</a:t>
            </a:r>
            <a:endParaRPr kumimoji="0" lang="en-US" altLang="en-US" sz="2000" i="0" strike="noStrike" cap="none" normalizeH="0" baseline="0" dirty="0" smtClean="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79400" algn="l"/>
                <a:tab pos="5937250" algn="r"/>
              </a:tabLst>
            </a:pPr>
            <a:r>
              <a:rPr kumimoji="0" lang="sr-Latn-RS" altLang="en-US" sz="2000" i="0"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a:t>
            </a:r>
            <a:r>
              <a:rPr kumimoji="0" lang="en-US" altLang="en-US" sz="2000" i="0"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sr-Latn-RS" altLang="en-US" sz="2000" i="0"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NoSQL baze podataka</a:t>
            </a:r>
            <a:endParaRPr kumimoji="0" lang="en-US" altLang="en-US" sz="2000" i="0" strike="noStrike" cap="none" normalizeH="0" baseline="0" dirty="0" smtClean="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79400" algn="l"/>
                <a:tab pos="5937250" algn="r"/>
              </a:tabLst>
            </a:pPr>
            <a:r>
              <a:rPr kumimoji="0" lang="sr-Latn-RS" altLang="en-US" sz="2000" i="0"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a:t>
            </a:r>
            <a:r>
              <a:rPr kumimoji="0" lang="en-US" altLang="en-US" sz="2000" i="0" strike="noStrike" cap="none" normalizeH="0" baseline="0" dirty="0" smtClean="0">
                <a:ln>
                  <a:noFill/>
                </a:ln>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sr-Latn-RS" altLang="en-US" sz="2000" i="0" strike="noStrike" cap="none" normalizeH="0" baseline="0" dirty="0" smtClean="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Dokument orjentisane baze podataka</a:t>
            </a:r>
            <a:endParaRPr kumimoji="0" lang="sr-Latn-RS" altLang="en-US" sz="2000" i="0" strike="noStrike" cap="none" normalizeH="0" baseline="0" dirty="0" smtClean="0">
              <a:ln>
                <a:noFill/>
              </a:ln>
              <a:solidFill>
                <a:schemeClr val="bg1"/>
              </a:solidFill>
              <a:effectLst/>
              <a:ea typeface="Calibri" panose="020F0502020204030204" pitchFamily="34" charset="0"/>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Tx/>
              <a:buAutoNum type="arabicPeriod" startAt="4"/>
              <a:tabLst>
                <a:tab pos="279400" algn="l"/>
                <a:tab pos="5937250" algn="r"/>
              </a:tabLst>
            </a:pPr>
            <a:r>
              <a:rPr kumimoji="0" lang="sr-Latn-RS" altLang="en-US" sz="2000" i="0" strike="noStrike" cap="none" normalizeH="0" baseline="0" dirty="0" smtClean="0">
                <a:ln>
                  <a:noFill/>
                </a:ln>
                <a:solidFill>
                  <a:schemeClr val="bg1"/>
                </a:solidFill>
                <a:effectLst/>
                <a:ea typeface="Calibri" panose="020F0502020204030204" pitchFamily="34" charset="0"/>
                <a:cs typeface="Times New Roman" panose="02020603050405020304" pitchFamily="18" charset="0"/>
              </a:rPr>
              <a:t>Interna struktura MongoDB-ja</a:t>
            </a:r>
            <a:endParaRPr kumimoji="0" lang="sr-Latn-RS" altLang="en-US" sz="2000" i="0" strike="noStrike" cap="none" normalizeH="0" baseline="0" dirty="0" smtClean="0">
              <a:ln>
                <a:noFill/>
              </a:ln>
              <a:solidFill>
                <a:schemeClr val="bg1"/>
              </a:solidFill>
              <a:effectLst/>
            </a:endParaRPr>
          </a:p>
          <a:p>
            <a:pPr marL="228600" marR="0" lvl="0" indent="-228600" algn="l" defTabSz="914400" rtl="0" eaLnBrk="0" fontAlgn="base" latinLnBrk="0" hangingPunct="0">
              <a:lnSpc>
                <a:spcPct val="100000"/>
              </a:lnSpc>
              <a:spcBef>
                <a:spcPct val="0"/>
              </a:spcBef>
              <a:spcAft>
                <a:spcPct val="0"/>
              </a:spcAft>
              <a:buClrTx/>
              <a:buSzTx/>
              <a:buFontTx/>
              <a:buAutoNum type="arabicPeriod" startAt="4"/>
              <a:tabLst>
                <a:tab pos="279400" algn="l"/>
                <a:tab pos="5937250" algn="r"/>
              </a:tabLst>
            </a:pPr>
            <a:r>
              <a:rPr lang="sr-Latn-RS" altLang="en-US" sz="2000" dirty="0" smtClean="0">
                <a:solidFill>
                  <a:schemeClr val="bg1"/>
                </a:solidFill>
              </a:rPr>
              <a:t>Skladištenje podataka</a:t>
            </a:r>
          </a:p>
          <a:p>
            <a:pPr marL="228600" marR="0" lvl="0" indent="-228600" algn="l" defTabSz="914400" rtl="0" eaLnBrk="0" fontAlgn="base" latinLnBrk="0" hangingPunct="0">
              <a:lnSpc>
                <a:spcPct val="100000"/>
              </a:lnSpc>
              <a:spcBef>
                <a:spcPct val="0"/>
              </a:spcBef>
              <a:spcAft>
                <a:spcPct val="0"/>
              </a:spcAft>
              <a:buClrTx/>
              <a:buSzTx/>
              <a:buFontTx/>
              <a:buAutoNum type="arabicPeriod" startAt="4"/>
              <a:tabLst>
                <a:tab pos="279400" algn="l"/>
                <a:tab pos="5937250" algn="r"/>
              </a:tabLst>
            </a:pPr>
            <a:r>
              <a:rPr kumimoji="0" lang="sr-Latn-RS" altLang="en-US" sz="2000" i="0" strike="noStrike" cap="none" normalizeH="0" baseline="0" dirty="0" smtClean="0">
                <a:ln>
                  <a:noFill/>
                </a:ln>
                <a:solidFill>
                  <a:schemeClr val="bg1"/>
                </a:solidFill>
                <a:effectLst/>
              </a:rPr>
              <a:t>Praktični deo </a:t>
            </a:r>
          </a:p>
          <a:p>
            <a:pPr marL="342900" marR="0" lvl="0" indent="-342900" algn="l" defTabSz="914400" rtl="0" eaLnBrk="0" fontAlgn="base" latinLnBrk="0" hangingPunct="0">
              <a:lnSpc>
                <a:spcPct val="100000"/>
              </a:lnSpc>
              <a:spcBef>
                <a:spcPct val="0"/>
              </a:spcBef>
              <a:spcAft>
                <a:spcPct val="0"/>
              </a:spcAft>
              <a:buClrTx/>
              <a:buSzTx/>
              <a:buFontTx/>
              <a:buAutoNum type="arabicPeriod" startAt="4"/>
              <a:tabLst>
                <a:tab pos="279400" algn="l"/>
                <a:tab pos="5937250" algn="r"/>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Praktični deo- </a:t>
            </a:r>
            <a:r>
              <a:rPr lang="en-US" dirty="0"/>
              <a:t>Embedded vs Referenced</a:t>
            </a:r>
            <a:br>
              <a:rPr lang="en-US" dirty="0"/>
            </a:br>
            <a:endParaRPr lang="en-US" dirty="0"/>
          </a:p>
        </p:txBody>
      </p:sp>
      <p:sp>
        <p:nvSpPr>
          <p:cNvPr id="3" name="TextBox 2"/>
          <p:cNvSpPr txBox="1"/>
          <p:nvPr/>
        </p:nvSpPr>
        <p:spPr>
          <a:xfrm>
            <a:off x="402783" y="825750"/>
            <a:ext cx="8617927" cy="830997"/>
          </a:xfrm>
          <a:prstGeom prst="rect">
            <a:avLst/>
          </a:prstGeom>
          <a:noFill/>
        </p:spPr>
        <p:txBody>
          <a:bodyPr wrap="square" rtlCol="0">
            <a:spAutoFit/>
          </a:bodyPr>
          <a:lstStyle/>
          <a:p>
            <a:pPr algn="just"/>
            <a:r>
              <a:rPr lang="en-US" sz="1200" dirty="0" err="1">
                <a:solidFill>
                  <a:schemeClr val="bg1"/>
                </a:solidFill>
              </a:rPr>
              <a:t>Ugrađeni</a:t>
            </a:r>
            <a:r>
              <a:rPr lang="en-US" sz="1200" dirty="0">
                <a:solidFill>
                  <a:schemeClr val="bg1"/>
                </a:solidFill>
              </a:rPr>
              <a:t> </a:t>
            </a:r>
            <a:r>
              <a:rPr lang="en-US" sz="1200" dirty="0" err="1">
                <a:solidFill>
                  <a:schemeClr val="bg1"/>
                </a:solidFill>
              </a:rPr>
              <a:t>dokumenti</a:t>
            </a:r>
            <a:r>
              <a:rPr lang="en-US" sz="1200" dirty="0">
                <a:solidFill>
                  <a:schemeClr val="bg1"/>
                </a:solidFill>
              </a:rPr>
              <a:t> se </a:t>
            </a:r>
            <a:r>
              <a:rPr lang="en-US" sz="1200" dirty="0" err="1">
                <a:solidFill>
                  <a:schemeClr val="bg1"/>
                </a:solidFill>
              </a:rPr>
              <a:t>čuvaju</a:t>
            </a:r>
            <a:r>
              <a:rPr lang="en-US" sz="1200" dirty="0">
                <a:solidFill>
                  <a:schemeClr val="bg1"/>
                </a:solidFill>
              </a:rPr>
              <a:t> </a:t>
            </a:r>
            <a:r>
              <a:rPr lang="en-US" sz="1200" dirty="0" err="1">
                <a:solidFill>
                  <a:schemeClr val="bg1"/>
                </a:solidFill>
              </a:rPr>
              <a:t>kao</a:t>
            </a:r>
            <a:r>
              <a:rPr lang="en-US" sz="1200" dirty="0">
                <a:solidFill>
                  <a:schemeClr val="bg1"/>
                </a:solidFill>
              </a:rPr>
              <a:t> </a:t>
            </a:r>
            <a:r>
              <a:rPr lang="en-US" sz="1200" dirty="0" err="1">
                <a:solidFill>
                  <a:schemeClr val="bg1"/>
                </a:solidFill>
              </a:rPr>
              <a:t>deca</a:t>
            </a:r>
            <a:r>
              <a:rPr lang="en-US" sz="1200" dirty="0">
                <a:solidFill>
                  <a:schemeClr val="bg1"/>
                </a:solidFill>
              </a:rPr>
              <a:t> </a:t>
            </a:r>
            <a:r>
              <a:rPr lang="en-US" sz="1200" dirty="0" err="1">
                <a:solidFill>
                  <a:schemeClr val="bg1"/>
                </a:solidFill>
              </a:rPr>
              <a:t>unutar</a:t>
            </a:r>
            <a:r>
              <a:rPr lang="en-US" sz="1200" dirty="0">
                <a:solidFill>
                  <a:schemeClr val="bg1"/>
                </a:solidFill>
              </a:rPr>
              <a:t> </a:t>
            </a:r>
            <a:r>
              <a:rPr lang="en-US" sz="1200" dirty="0" err="1">
                <a:solidFill>
                  <a:schemeClr val="bg1"/>
                </a:solidFill>
              </a:rPr>
              <a:t>roditeljskog</a:t>
            </a:r>
            <a:r>
              <a:rPr lang="en-US" sz="1200" dirty="0">
                <a:solidFill>
                  <a:schemeClr val="bg1"/>
                </a:solidFill>
              </a:rPr>
              <a:t> </a:t>
            </a:r>
            <a:r>
              <a:rPr lang="en-US" sz="1200" dirty="0" err="1">
                <a:solidFill>
                  <a:schemeClr val="bg1"/>
                </a:solidFill>
              </a:rPr>
              <a:t>dokumenta</a:t>
            </a:r>
            <a:r>
              <a:rPr lang="en-US" sz="1200" dirty="0">
                <a:solidFill>
                  <a:schemeClr val="bg1"/>
                </a:solidFill>
              </a:rPr>
              <a:t>. To </a:t>
            </a:r>
            <a:r>
              <a:rPr lang="en-US" sz="1200" dirty="0" err="1">
                <a:solidFill>
                  <a:schemeClr val="bg1"/>
                </a:solidFill>
              </a:rPr>
              <a:t>znači</a:t>
            </a:r>
            <a:r>
              <a:rPr lang="en-US" sz="1200" dirty="0">
                <a:solidFill>
                  <a:schemeClr val="bg1"/>
                </a:solidFill>
              </a:rPr>
              <a:t> da </a:t>
            </a:r>
            <a:r>
              <a:rPr lang="en-US" sz="1200" dirty="0" err="1">
                <a:solidFill>
                  <a:schemeClr val="bg1"/>
                </a:solidFill>
              </a:rPr>
              <a:t>su</a:t>
            </a:r>
            <a:r>
              <a:rPr lang="en-US" sz="1200" dirty="0">
                <a:solidFill>
                  <a:schemeClr val="bg1"/>
                </a:solidFill>
              </a:rPr>
              <a:t> </a:t>
            </a:r>
            <a:r>
              <a:rPr lang="en-US" sz="1200" dirty="0" err="1">
                <a:solidFill>
                  <a:schemeClr val="bg1"/>
                </a:solidFill>
              </a:rPr>
              <a:t>svi</a:t>
            </a:r>
            <a:r>
              <a:rPr lang="en-US" sz="1200" dirty="0">
                <a:solidFill>
                  <a:schemeClr val="bg1"/>
                </a:solidFill>
              </a:rPr>
              <a:t> </a:t>
            </a:r>
            <a:r>
              <a:rPr lang="en-US" sz="1200" dirty="0" err="1">
                <a:solidFill>
                  <a:schemeClr val="bg1"/>
                </a:solidFill>
              </a:rPr>
              <a:t>uskladišteni</a:t>
            </a:r>
            <a:r>
              <a:rPr lang="en-US" sz="1200" dirty="0">
                <a:solidFill>
                  <a:schemeClr val="bg1"/>
                </a:solidFill>
              </a:rPr>
              <a:t> u </a:t>
            </a:r>
            <a:r>
              <a:rPr lang="en-US" sz="1200" dirty="0" err="1">
                <a:solidFill>
                  <a:schemeClr val="bg1"/>
                </a:solidFill>
              </a:rPr>
              <a:t>jednoj</a:t>
            </a:r>
            <a:r>
              <a:rPr lang="en-US" sz="1200" dirty="0">
                <a:solidFill>
                  <a:schemeClr val="bg1"/>
                </a:solidFill>
              </a:rPr>
              <a:t> </a:t>
            </a:r>
            <a:r>
              <a:rPr lang="en-US" sz="1200" dirty="0" err="1">
                <a:solidFill>
                  <a:schemeClr val="bg1"/>
                </a:solidFill>
              </a:rPr>
              <a:t>kolekciji</a:t>
            </a:r>
            <a:r>
              <a:rPr lang="en-US" sz="1200" dirty="0">
                <a:solidFill>
                  <a:schemeClr val="bg1"/>
                </a:solidFill>
              </a:rPr>
              <a:t> </a:t>
            </a:r>
            <a:r>
              <a:rPr lang="en-US" sz="1200" dirty="0" err="1">
                <a:solidFill>
                  <a:schemeClr val="bg1"/>
                </a:solidFill>
              </a:rPr>
              <a:t>i</a:t>
            </a:r>
            <a:r>
              <a:rPr lang="en-US" sz="1200" dirty="0">
                <a:solidFill>
                  <a:schemeClr val="bg1"/>
                </a:solidFill>
              </a:rPr>
              <a:t> </a:t>
            </a:r>
            <a:r>
              <a:rPr lang="en-US" sz="1200" dirty="0" err="1">
                <a:solidFill>
                  <a:schemeClr val="bg1"/>
                </a:solidFill>
              </a:rPr>
              <a:t>kad</a:t>
            </a:r>
            <a:r>
              <a:rPr lang="en-US" sz="1200" dirty="0">
                <a:solidFill>
                  <a:schemeClr val="bg1"/>
                </a:solidFill>
              </a:rPr>
              <a:t> god </a:t>
            </a:r>
            <a:r>
              <a:rPr lang="en-US" sz="1200" dirty="0" err="1">
                <a:solidFill>
                  <a:schemeClr val="bg1"/>
                </a:solidFill>
              </a:rPr>
              <a:t>preuzmete</a:t>
            </a:r>
            <a:r>
              <a:rPr lang="en-US" sz="1200" dirty="0">
                <a:solidFill>
                  <a:schemeClr val="bg1"/>
                </a:solidFill>
              </a:rPr>
              <a:t> </a:t>
            </a:r>
            <a:r>
              <a:rPr lang="en-US" sz="1200" dirty="0" err="1">
                <a:solidFill>
                  <a:schemeClr val="bg1"/>
                </a:solidFill>
              </a:rPr>
              <a:t>nadređeni</a:t>
            </a:r>
            <a:r>
              <a:rPr lang="en-US" sz="1200" dirty="0">
                <a:solidFill>
                  <a:schemeClr val="bg1"/>
                </a:solidFill>
              </a:rPr>
              <a:t> </a:t>
            </a:r>
            <a:r>
              <a:rPr lang="en-US" sz="1200" dirty="0" err="1">
                <a:solidFill>
                  <a:schemeClr val="bg1"/>
                </a:solidFill>
              </a:rPr>
              <a:t>dokument</a:t>
            </a:r>
            <a:r>
              <a:rPr lang="en-US" sz="1200" dirty="0">
                <a:solidFill>
                  <a:schemeClr val="bg1"/>
                </a:solidFill>
              </a:rPr>
              <a:t>, </a:t>
            </a:r>
            <a:r>
              <a:rPr lang="en-US" sz="1200" dirty="0" err="1">
                <a:solidFill>
                  <a:schemeClr val="bg1"/>
                </a:solidFill>
              </a:rPr>
              <a:t>takođe</a:t>
            </a:r>
            <a:r>
              <a:rPr lang="en-US" sz="1200" dirty="0">
                <a:solidFill>
                  <a:schemeClr val="bg1"/>
                </a:solidFill>
              </a:rPr>
              <a:t> </a:t>
            </a:r>
            <a:r>
              <a:rPr lang="en-US" sz="1200" dirty="0" err="1">
                <a:solidFill>
                  <a:schemeClr val="bg1"/>
                </a:solidFill>
              </a:rPr>
              <a:t>preuzimate</a:t>
            </a:r>
            <a:r>
              <a:rPr lang="en-US" sz="1200" dirty="0">
                <a:solidFill>
                  <a:schemeClr val="bg1"/>
                </a:solidFill>
              </a:rPr>
              <a:t> </a:t>
            </a:r>
            <a:r>
              <a:rPr lang="en-US" sz="1200" dirty="0" err="1">
                <a:solidFill>
                  <a:schemeClr val="bg1"/>
                </a:solidFill>
              </a:rPr>
              <a:t>i</a:t>
            </a:r>
            <a:r>
              <a:rPr lang="en-US" sz="1200" dirty="0">
                <a:solidFill>
                  <a:schemeClr val="bg1"/>
                </a:solidFill>
              </a:rPr>
              <a:t> </a:t>
            </a:r>
            <a:r>
              <a:rPr lang="en-US" sz="1200" dirty="0" err="1">
                <a:solidFill>
                  <a:schemeClr val="bg1"/>
                </a:solidFill>
              </a:rPr>
              <a:t>sve</a:t>
            </a:r>
            <a:r>
              <a:rPr lang="en-US" sz="1200" dirty="0">
                <a:solidFill>
                  <a:schemeClr val="bg1"/>
                </a:solidFill>
              </a:rPr>
              <a:t> </a:t>
            </a:r>
            <a:r>
              <a:rPr lang="en-US" sz="1200" dirty="0" err="1">
                <a:solidFill>
                  <a:schemeClr val="bg1"/>
                </a:solidFill>
              </a:rPr>
              <a:t>njegove</a:t>
            </a:r>
            <a:r>
              <a:rPr lang="en-US" sz="1200" dirty="0">
                <a:solidFill>
                  <a:schemeClr val="bg1"/>
                </a:solidFill>
              </a:rPr>
              <a:t> </a:t>
            </a:r>
            <a:r>
              <a:rPr lang="en-US" sz="1200" dirty="0" err="1">
                <a:solidFill>
                  <a:schemeClr val="bg1"/>
                </a:solidFill>
              </a:rPr>
              <a:t>ugrađene</a:t>
            </a:r>
            <a:r>
              <a:rPr lang="en-US" sz="1200" dirty="0">
                <a:solidFill>
                  <a:schemeClr val="bg1"/>
                </a:solidFill>
              </a:rPr>
              <a:t> </a:t>
            </a:r>
            <a:r>
              <a:rPr lang="en-US" sz="1200" dirty="0" err="1">
                <a:solidFill>
                  <a:schemeClr val="bg1"/>
                </a:solidFill>
              </a:rPr>
              <a:t>dokumente</a:t>
            </a:r>
            <a:r>
              <a:rPr lang="en-US" sz="1200" dirty="0">
                <a:solidFill>
                  <a:schemeClr val="bg1"/>
                </a:solidFill>
              </a:rPr>
              <a:t>. </a:t>
            </a:r>
            <a:r>
              <a:rPr lang="en-US" sz="1200" dirty="0" err="1">
                <a:solidFill>
                  <a:schemeClr val="bg1"/>
                </a:solidFill>
              </a:rPr>
              <a:t>Dakle</a:t>
            </a:r>
            <a:r>
              <a:rPr lang="en-US" sz="1200" dirty="0">
                <a:solidFill>
                  <a:schemeClr val="bg1"/>
                </a:solidFill>
              </a:rPr>
              <a:t> u </a:t>
            </a:r>
            <a:r>
              <a:rPr lang="en-US" sz="1200" dirty="0" err="1">
                <a:solidFill>
                  <a:schemeClr val="bg1"/>
                </a:solidFill>
              </a:rPr>
              <a:t>ovom</a:t>
            </a:r>
            <a:r>
              <a:rPr lang="en-US" sz="1200" dirty="0">
                <a:solidFill>
                  <a:schemeClr val="bg1"/>
                </a:solidFill>
              </a:rPr>
              <a:t> </a:t>
            </a:r>
            <a:r>
              <a:rPr lang="en-US" sz="1200" dirty="0" err="1">
                <a:solidFill>
                  <a:schemeClr val="bg1"/>
                </a:solidFill>
              </a:rPr>
              <a:t>slučaju</a:t>
            </a:r>
            <a:r>
              <a:rPr lang="en-US" sz="1200" dirty="0">
                <a:solidFill>
                  <a:schemeClr val="bg1"/>
                </a:solidFill>
              </a:rPr>
              <a:t>, </a:t>
            </a:r>
            <a:r>
              <a:rPr lang="en-US" sz="1200" dirty="0" err="1">
                <a:solidFill>
                  <a:schemeClr val="bg1"/>
                </a:solidFill>
              </a:rPr>
              <a:t>ako</a:t>
            </a:r>
            <a:r>
              <a:rPr lang="en-US" sz="1200" dirty="0">
                <a:solidFill>
                  <a:schemeClr val="bg1"/>
                </a:solidFill>
              </a:rPr>
              <a:t> se </a:t>
            </a:r>
            <a:r>
              <a:rPr lang="en-US" sz="1200" dirty="0" err="1">
                <a:solidFill>
                  <a:schemeClr val="bg1"/>
                </a:solidFill>
              </a:rPr>
              <a:t>preuzme</a:t>
            </a:r>
            <a:r>
              <a:rPr lang="en-US" sz="1200" dirty="0">
                <a:solidFill>
                  <a:schemeClr val="bg1"/>
                </a:solidFill>
              </a:rPr>
              <a:t> </a:t>
            </a:r>
            <a:r>
              <a:rPr lang="en-US" sz="1200" dirty="0" err="1">
                <a:solidFill>
                  <a:schemeClr val="bg1"/>
                </a:solidFill>
              </a:rPr>
              <a:t>dokument</a:t>
            </a:r>
            <a:r>
              <a:rPr lang="en-US" sz="1200" dirty="0">
                <a:solidFill>
                  <a:schemeClr val="bg1"/>
                </a:solidFill>
              </a:rPr>
              <a:t> o </a:t>
            </a:r>
            <a:r>
              <a:rPr lang="en-US" sz="1200" dirty="0" err="1">
                <a:solidFill>
                  <a:schemeClr val="bg1"/>
                </a:solidFill>
              </a:rPr>
              <a:t>nekom</a:t>
            </a:r>
            <a:r>
              <a:rPr lang="en-US" sz="1200" dirty="0">
                <a:solidFill>
                  <a:schemeClr val="bg1"/>
                </a:solidFill>
              </a:rPr>
              <a:t> </a:t>
            </a:r>
            <a:r>
              <a:rPr lang="en-US" sz="1200" dirty="0" err="1">
                <a:solidFill>
                  <a:schemeClr val="bg1"/>
                </a:solidFill>
              </a:rPr>
              <a:t>korisniku</a:t>
            </a:r>
            <a:r>
              <a:rPr lang="en-US" sz="1200" dirty="0">
                <a:solidFill>
                  <a:schemeClr val="bg1"/>
                </a:solidFill>
              </a:rPr>
              <a:t>, </a:t>
            </a:r>
            <a:r>
              <a:rPr lang="en-US" sz="1200" dirty="0" err="1">
                <a:solidFill>
                  <a:schemeClr val="bg1"/>
                </a:solidFill>
              </a:rPr>
              <a:t>odmah</a:t>
            </a:r>
            <a:r>
              <a:rPr lang="en-US" sz="1200" dirty="0">
                <a:solidFill>
                  <a:schemeClr val="bg1"/>
                </a:solidFill>
              </a:rPr>
              <a:t> </a:t>
            </a:r>
            <a:r>
              <a:rPr lang="en-US" sz="1200" dirty="0" err="1">
                <a:solidFill>
                  <a:schemeClr val="bg1"/>
                </a:solidFill>
              </a:rPr>
              <a:t>će</a:t>
            </a:r>
            <a:r>
              <a:rPr lang="en-US" sz="1200" dirty="0">
                <a:solidFill>
                  <a:schemeClr val="bg1"/>
                </a:solidFill>
              </a:rPr>
              <a:t> se </a:t>
            </a:r>
            <a:r>
              <a:rPr lang="en-US" sz="1200" dirty="0" err="1">
                <a:solidFill>
                  <a:schemeClr val="bg1"/>
                </a:solidFill>
              </a:rPr>
              <a:t>preuzeti</a:t>
            </a:r>
            <a:r>
              <a:rPr lang="en-US" sz="1200" dirty="0">
                <a:solidFill>
                  <a:schemeClr val="bg1"/>
                </a:solidFill>
              </a:rPr>
              <a:t> </a:t>
            </a:r>
            <a:r>
              <a:rPr lang="en-US" sz="1200" dirty="0" err="1">
                <a:solidFill>
                  <a:schemeClr val="bg1"/>
                </a:solidFill>
              </a:rPr>
              <a:t>i</a:t>
            </a:r>
            <a:r>
              <a:rPr lang="en-US" sz="1200" dirty="0">
                <a:solidFill>
                  <a:schemeClr val="bg1"/>
                </a:solidFill>
              </a:rPr>
              <a:t> </a:t>
            </a:r>
            <a:r>
              <a:rPr lang="en-US" sz="1200" dirty="0" err="1">
                <a:solidFill>
                  <a:schemeClr val="bg1"/>
                </a:solidFill>
              </a:rPr>
              <a:t>biti</a:t>
            </a:r>
            <a:r>
              <a:rPr lang="en-US" sz="1200" dirty="0">
                <a:solidFill>
                  <a:schemeClr val="bg1"/>
                </a:solidFill>
              </a:rPr>
              <a:t> </a:t>
            </a:r>
            <a:r>
              <a:rPr lang="en-US" sz="1200" dirty="0" err="1">
                <a:solidFill>
                  <a:schemeClr val="bg1"/>
                </a:solidFill>
              </a:rPr>
              <a:t>vidljive</a:t>
            </a:r>
            <a:r>
              <a:rPr lang="en-US" sz="1200" dirty="0">
                <a:solidFill>
                  <a:schemeClr val="bg1"/>
                </a:solidFill>
              </a:rPr>
              <a:t> </a:t>
            </a:r>
            <a:r>
              <a:rPr lang="en-US" sz="1200" dirty="0" err="1">
                <a:solidFill>
                  <a:schemeClr val="bg1"/>
                </a:solidFill>
              </a:rPr>
              <a:t>i</a:t>
            </a:r>
            <a:r>
              <a:rPr lang="en-US" sz="1200" dirty="0">
                <a:solidFill>
                  <a:schemeClr val="bg1"/>
                </a:solidFill>
              </a:rPr>
              <a:t> </a:t>
            </a:r>
            <a:r>
              <a:rPr lang="en-US" sz="1200" dirty="0" err="1">
                <a:solidFill>
                  <a:schemeClr val="bg1"/>
                </a:solidFill>
              </a:rPr>
              <a:t>sve</a:t>
            </a:r>
            <a:r>
              <a:rPr lang="en-US" sz="1200" dirty="0">
                <a:solidFill>
                  <a:schemeClr val="bg1"/>
                </a:solidFill>
              </a:rPr>
              <a:t> </a:t>
            </a:r>
            <a:r>
              <a:rPr lang="en-US" sz="1200" dirty="0" err="1">
                <a:solidFill>
                  <a:schemeClr val="bg1"/>
                </a:solidFill>
              </a:rPr>
              <a:t>informacije</a:t>
            </a:r>
            <a:r>
              <a:rPr lang="en-US" sz="1200" dirty="0">
                <a:solidFill>
                  <a:schemeClr val="bg1"/>
                </a:solidFill>
              </a:rPr>
              <a:t> o </a:t>
            </a:r>
            <a:r>
              <a:rPr lang="en-US" sz="1200" dirty="0" err="1">
                <a:solidFill>
                  <a:schemeClr val="bg1"/>
                </a:solidFill>
              </a:rPr>
              <a:t>njegovim</a:t>
            </a:r>
            <a:r>
              <a:rPr lang="en-US" sz="1200" dirty="0">
                <a:solidFill>
                  <a:schemeClr val="bg1"/>
                </a:solidFill>
              </a:rPr>
              <a:t> </a:t>
            </a:r>
            <a:r>
              <a:rPr lang="en-US" sz="1200" dirty="0" err="1">
                <a:solidFill>
                  <a:schemeClr val="bg1"/>
                </a:solidFill>
              </a:rPr>
              <a:t>porudzbinama</a:t>
            </a:r>
            <a:r>
              <a:rPr lang="en-US" sz="1200" dirty="0">
                <a:solidFill>
                  <a:schemeClr val="bg1"/>
                </a:solidFill>
              </a:rPr>
              <a:t> </a:t>
            </a:r>
            <a:r>
              <a:rPr lang="en-US" sz="1200" dirty="0" err="1">
                <a:solidFill>
                  <a:schemeClr val="bg1"/>
                </a:solidFill>
              </a:rPr>
              <a:t>i</a:t>
            </a:r>
            <a:r>
              <a:rPr lang="en-US" sz="1200" dirty="0">
                <a:solidFill>
                  <a:schemeClr val="bg1"/>
                </a:solidFill>
              </a:rPr>
              <a:t> </a:t>
            </a:r>
            <a:r>
              <a:rPr lang="en-US" sz="1200" dirty="0" err="1">
                <a:solidFill>
                  <a:schemeClr val="bg1"/>
                </a:solidFill>
              </a:rPr>
              <a:t>izabranim</a:t>
            </a:r>
            <a:r>
              <a:rPr lang="en-US" sz="1200" dirty="0">
                <a:solidFill>
                  <a:schemeClr val="bg1"/>
                </a:solidFill>
              </a:rPr>
              <a:t> </a:t>
            </a:r>
            <a:r>
              <a:rPr lang="en-US" sz="1200" dirty="0" err="1" smtClean="0">
                <a:solidFill>
                  <a:schemeClr val="bg1"/>
                </a:solidFill>
              </a:rPr>
              <a:t>knjigama</a:t>
            </a:r>
            <a:endParaRPr lang="en-US" sz="1200" dirty="0">
              <a:solidFill>
                <a:schemeClr val="bg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449" t="28754" r="27528" b="14690"/>
          <a:stretch/>
        </p:blipFill>
        <p:spPr>
          <a:xfrm>
            <a:off x="1869895" y="1656747"/>
            <a:ext cx="5163250" cy="3398138"/>
          </a:xfrm>
          <a:prstGeom prst="rect">
            <a:avLst/>
          </a:prstGeom>
        </p:spPr>
      </p:pic>
    </p:spTree>
    <p:extLst>
      <p:ext uri="{BB962C8B-B14F-4D97-AF65-F5344CB8AC3E}">
        <p14:creationId xmlns:p14="http://schemas.microsoft.com/office/powerpoint/2010/main" val="3935405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Praktični deo- </a:t>
            </a:r>
            <a:r>
              <a:rPr lang="en-US" dirty="0"/>
              <a:t>Embedded vs Referenced</a:t>
            </a:r>
            <a:br>
              <a:rPr lang="en-US" dirty="0"/>
            </a:br>
            <a:endParaRPr lang="en-US" dirty="0"/>
          </a:p>
        </p:txBody>
      </p:sp>
      <p:sp>
        <p:nvSpPr>
          <p:cNvPr id="3" name="TextBox 2"/>
          <p:cNvSpPr txBox="1"/>
          <p:nvPr/>
        </p:nvSpPr>
        <p:spPr>
          <a:xfrm>
            <a:off x="402783" y="825750"/>
            <a:ext cx="8617927" cy="830997"/>
          </a:xfrm>
          <a:prstGeom prst="rect">
            <a:avLst/>
          </a:prstGeom>
          <a:noFill/>
        </p:spPr>
        <p:txBody>
          <a:bodyPr wrap="square" rtlCol="0">
            <a:spAutoFit/>
          </a:bodyPr>
          <a:lstStyle/>
          <a:p>
            <a:pPr algn="just"/>
            <a:r>
              <a:rPr lang="en-US" sz="1200" dirty="0">
                <a:solidFill>
                  <a:schemeClr val="bg1"/>
                </a:solidFill>
              </a:rPr>
              <a:t> </a:t>
            </a:r>
            <a:r>
              <a:rPr lang="en-US" sz="1200" dirty="0" err="1">
                <a:solidFill>
                  <a:schemeClr val="bg1"/>
                </a:solidFill>
              </a:rPr>
              <a:t>Za</a:t>
            </a:r>
            <a:r>
              <a:rPr lang="en-US" sz="1200" dirty="0">
                <a:solidFill>
                  <a:schemeClr val="bg1"/>
                </a:solidFill>
              </a:rPr>
              <a:t> </a:t>
            </a:r>
            <a:r>
              <a:rPr lang="en-US" sz="1200" dirty="0" err="1">
                <a:solidFill>
                  <a:schemeClr val="bg1"/>
                </a:solidFill>
              </a:rPr>
              <a:t>razliku</a:t>
            </a:r>
            <a:r>
              <a:rPr lang="en-US" sz="1200" dirty="0">
                <a:solidFill>
                  <a:schemeClr val="bg1"/>
                </a:solidFill>
              </a:rPr>
              <a:t> od </a:t>
            </a:r>
            <a:r>
              <a:rPr lang="en-US" sz="1200" dirty="0" err="1">
                <a:solidFill>
                  <a:schemeClr val="bg1"/>
                </a:solidFill>
              </a:rPr>
              <a:t>ugrađenih</a:t>
            </a:r>
            <a:r>
              <a:rPr lang="en-US" sz="1200" dirty="0">
                <a:solidFill>
                  <a:schemeClr val="bg1"/>
                </a:solidFill>
              </a:rPr>
              <a:t> </a:t>
            </a:r>
            <a:r>
              <a:rPr lang="en-US" sz="1200" dirty="0" err="1">
                <a:solidFill>
                  <a:schemeClr val="bg1"/>
                </a:solidFill>
              </a:rPr>
              <a:t>dokumenata</a:t>
            </a:r>
            <a:r>
              <a:rPr lang="en-US" sz="1200" dirty="0">
                <a:solidFill>
                  <a:schemeClr val="bg1"/>
                </a:solidFill>
              </a:rPr>
              <a:t>, </a:t>
            </a:r>
            <a:r>
              <a:rPr lang="en-US" sz="1200" dirty="0" err="1">
                <a:solidFill>
                  <a:schemeClr val="bg1"/>
                </a:solidFill>
              </a:rPr>
              <a:t>referentni</a:t>
            </a:r>
            <a:r>
              <a:rPr lang="en-US" sz="1200" dirty="0">
                <a:solidFill>
                  <a:schemeClr val="bg1"/>
                </a:solidFill>
              </a:rPr>
              <a:t> </a:t>
            </a:r>
            <a:r>
              <a:rPr lang="en-US" sz="1200" dirty="0" err="1">
                <a:solidFill>
                  <a:schemeClr val="bg1"/>
                </a:solidFill>
              </a:rPr>
              <a:t>dokumenti</a:t>
            </a:r>
            <a:r>
              <a:rPr lang="en-US" sz="1200" dirty="0">
                <a:solidFill>
                  <a:schemeClr val="bg1"/>
                </a:solidFill>
              </a:rPr>
              <a:t> se </a:t>
            </a:r>
            <a:r>
              <a:rPr lang="en-US" sz="1200" dirty="0" err="1">
                <a:solidFill>
                  <a:schemeClr val="bg1"/>
                </a:solidFill>
              </a:rPr>
              <a:t>čuvaju</a:t>
            </a:r>
            <a:r>
              <a:rPr lang="en-US" sz="1200" dirty="0">
                <a:solidFill>
                  <a:schemeClr val="bg1"/>
                </a:solidFill>
              </a:rPr>
              <a:t> u </a:t>
            </a:r>
            <a:r>
              <a:rPr lang="en-US" sz="1200" dirty="0" err="1">
                <a:solidFill>
                  <a:schemeClr val="bg1"/>
                </a:solidFill>
              </a:rPr>
              <a:t>posebnoj</a:t>
            </a:r>
            <a:r>
              <a:rPr lang="en-US" sz="1200" dirty="0">
                <a:solidFill>
                  <a:schemeClr val="bg1"/>
                </a:solidFill>
              </a:rPr>
              <a:t> </a:t>
            </a:r>
            <a:r>
              <a:rPr lang="en-US" sz="1200" dirty="0" err="1">
                <a:solidFill>
                  <a:schemeClr val="bg1"/>
                </a:solidFill>
              </a:rPr>
              <a:t>kolekciji</a:t>
            </a:r>
            <a:r>
              <a:rPr lang="en-US" sz="1200" dirty="0">
                <a:solidFill>
                  <a:schemeClr val="bg1"/>
                </a:solidFill>
              </a:rPr>
              <a:t> u </a:t>
            </a:r>
            <a:r>
              <a:rPr lang="en-US" sz="1200" dirty="0" err="1">
                <a:solidFill>
                  <a:schemeClr val="bg1"/>
                </a:solidFill>
              </a:rPr>
              <a:t>odnosu</a:t>
            </a:r>
            <a:r>
              <a:rPr lang="en-US" sz="1200" dirty="0">
                <a:solidFill>
                  <a:schemeClr val="bg1"/>
                </a:solidFill>
              </a:rPr>
              <a:t> </a:t>
            </a:r>
            <a:r>
              <a:rPr lang="en-US" sz="1200" dirty="0" err="1">
                <a:solidFill>
                  <a:schemeClr val="bg1"/>
                </a:solidFill>
              </a:rPr>
              <a:t>na</a:t>
            </a:r>
            <a:r>
              <a:rPr lang="en-US" sz="1200" dirty="0">
                <a:solidFill>
                  <a:schemeClr val="bg1"/>
                </a:solidFill>
              </a:rPr>
              <a:t> </a:t>
            </a:r>
            <a:r>
              <a:rPr lang="en-US" sz="1200" dirty="0" err="1">
                <a:solidFill>
                  <a:schemeClr val="bg1"/>
                </a:solidFill>
              </a:rPr>
              <a:t>njihov</a:t>
            </a:r>
            <a:r>
              <a:rPr lang="en-US" sz="1200" dirty="0">
                <a:solidFill>
                  <a:schemeClr val="bg1"/>
                </a:solidFill>
              </a:rPr>
              <a:t> </a:t>
            </a:r>
            <a:r>
              <a:rPr lang="en-US" sz="1200" dirty="0" err="1">
                <a:solidFill>
                  <a:schemeClr val="bg1"/>
                </a:solidFill>
              </a:rPr>
              <a:t>roditeljski</a:t>
            </a:r>
            <a:r>
              <a:rPr lang="en-US" sz="1200" dirty="0">
                <a:solidFill>
                  <a:schemeClr val="bg1"/>
                </a:solidFill>
              </a:rPr>
              <a:t> </a:t>
            </a:r>
            <a:r>
              <a:rPr lang="en-US" sz="1200" dirty="0" err="1">
                <a:solidFill>
                  <a:schemeClr val="bg1"/>
                </a:solidFill>
              </a:rPr>
              <a:t>dokument</a:t>
            </a:r>
            <a:r>
              <a:rPr lang="en-US" sz="1200" dirty="0">
                <a:solidFill>
                  <a:schemeClr val="bg1"/>
                </a:solidFill>
              </a:rPr>
              <a:t>. </a:t>
            </a:r>
            <a:r>
              <a:rPr lang="en-US" sz="1200" dirty="0" err="1">
                <a:solidFill>
                  <a:schemeClr val="bg1"/>
                </a:solidFill>
              </a:rPr>
              <a:t>Zbog</a:t>
            </a:r>
            <a:r>
              <a:rPr lang="en-US" sz="1200" dirty="0">
                <a:solidFill>
                  <a:schemeClr val="bg1"/>
                </a:solidFill>
              </a:rPr>
              <a:t> toga je </a:t>
            </a:r>
            <a:r>
              <a:rPr lang="en-US" sz="1200" dirty="0" err="1">
                <a:solidFill>
                  <a:schemeClr val="bg1"/>
                </a:solidFill>
              </a:rPr>
              <a:t>moguće</a:t>
            </a:r>
            <a:r>
              <a:rPr lang="en-US" sz="1200" dirty="0">
                <a:solidFill>
                  <a:schemeClr val="bg1"/>
                </a:solidFill>
              </a:rPr>
              <a:t> </a:t>
            </a:r>
            <a:r>
              <a:rPr lang="en-US" sz="1200" dirty="0" err="1">
                <a:solidFill>
                  <a:schemeClr val="bg1"/>
                </a:solidFill>
              </a:rPr>
              <a:t>preuzeti</a:t>
            </a:r>
            <a:r>
              <a:rPr lang="en-US" sz="1200" dirty="0">
                <a:solidFill>
                  <a:schemeClr val="bg1"/>
                </a:solidFill>
              </a:rPr>
              <a:t> </a:t>
            </a:r>
            <a:r>
              <a:rPr lang="en-US" sz="1200" dirty="0" err="1">
                <a:solidFill>
                  <a:schemeClr val="bg1"/>
                </a:solidFill>
              </a:rPr>
              <a:t>roditeljski</a:t>
            </a:r>
            <a:r>
              <a:rPr lang="en-US" sz="1200" dirty="0">
                <a:solidFill>
                  <a:schemeClr val="bg1"/>
                </a:solidFill>
              </a:rPr>
              <a:t> </a:t>
            </a:r>
            <a:r>
              <a:rPr lang="en-US" sz="1200" dirty="0" err="1">
                <a:solidFill>
                  <a:schemeClr val="bg1"/>
                </a:solidFill>
              </a:rPr>
              <a:t>dokument</a:t>
            </a:r>
            <a:r>
              <a:rPr lang="en-US" sz="1200" dirty="0">
                <a:solidFill>
                  <a:schemeClr val="bg1"/>
                </a:solidFill>
              </a:rPr>
              <a:t> bez </a:t>
            </a:r>
            <a:r>
              <a:rPr lang="en-US" sz="1200" dirty="0" err="1">
                <a:solidFill>
                  <a:schemeClr val="bg1"/>
                </a:solidFill>
              </a:rPr>
              <a:t>preuzimanja</a:t>
            </a:r>
            <a:r>
              <a:rPr lang="en-US" sz="1200" dirty="0">
                <a:solidFill>
                  <a:schemeClr val="bg1"/>
                </a:solidFill>
              </a:rPr>
              <a:t> </a:t>
            </a:r>
            <a:r>
              <a:rPr lang="en-US" sz="1200" dirty="0" err="1">
                <a:solidFill>
                  <a:schemeClr val="bg1"/>
                </a:solidFill>
              </a:rPr>
              <a:t>nijednog</a:t>
            </a:r>
            <a:r>
              <a:rPr lang="en-US" sz="1200" dirty="0">
                <a:solidFill>
                  <a:schemeClr val="bg1"/>
                </a:solidFill>
              </a:rPr>
              <a:t> </a:t>
            </a:r>
            <a:r>
              <a:rPr lang="en-US" sz="1200" dirty="0" err="1">
                <a:solidFill>
                  <a:schemeClr val="bg1"/>
                </a:solidFill>
              </a:rPr>
              <a:t>njegovog</a:t>
            </a:r>
            <a:r>
              <a:rPr lang="en-US" sz="1200" dirty="0">
                <a:solidFill>
                  <a:schemeClr val="bg1"/>
                </a:solidFill>
              </a:rPr>
              <a:t> </a:t>
            </a:r>
            <a:r>
              <a:rPr lang="en-US" sz="1200" dirty="0" err="1">
                <a:solidFill>
                  <a:schemeClr val="bg1"/>
                </a:solidFill>
              </a:rPr>
              <a:t>referentnog</a:t>
            </a:r>
            <a:r>
              <a:rPr lang="en-US" sz="1200" dirty="0">
                <a:solidFill>
                  <a:schemeClr val="bg1"/>
                </a:solidFill>
              </a:rPr>
              <a:t> </a:t>
            </a:r>
            <a:r>
              <a:rPr lang="en-US" sz="1200" dirty="0" err="1">
                <a:solidFill>
                  <a:schemeClr val="bg1"/>
                </a:solidFill>
              </a:rPr>
              <a:t>dokumenta</a:t>
            </a:r>
            <a:r>
              <a:rPr lang="en-US" sz="1200" dirty="0">
                <a:solidFill>
                  <a:schemeClr val="bg1"/>
                </a:solidFill>
              </a:rPr>
              <a:t>. Kao </a:t>
            </a:r>
            <a:r>
              <a:rPr lang="en-US" sz="1200" dirty="0" err="1">
                <a:solidFill>
                  <a:schemeClr val="bg1"/>
                </a:solidFill>
              </a:rPr>
              <a:t>referenca</a:t>
            </a:r>
            <a:r>
              <a:rPr lang="en-US" sz="1200" dirty="0">
                <a:solidFill>
                  <a:schemeClr val="bg1"/>
                </a:solidFill>
              </a:rPr>
              <a:t> </a:t>
            </a:r>
            <a:r>
              <a:rPr lang="en-US" sz="1200" dirty="0" err="1">
                <a:solidFill>
                  <a:schemeClr val="bg1"/>
                </a:solidFill>
              </a:rPr>
              <a:t>može</a:t>
            </a:r>
            <a:r>
              <a:rPr lang="en-US" sz="1200" dirty="0">
                <a:solidFill>
                  <a:schemeClr val="bg1"/>
                </a:solidFill>
              </a:rPr>
              <a:t> se </a:t>
            </a:r>
            <a:r>
              <a:rPr lang="en-US" sz="1200" dirty="0" err="1">
                <a:solidFill>
                  <a:schemeClr val="bg1"/>
                </a:solidFill>
              </a:rPr>
              <a:t>izabrati</a:t>
            </a:r>
            <a:r>
              <a:rPr lang="en-US" sz="1200" dirty="0">
                <a:solidFill>
                  <a:schemeClr val="bg1"/>
                </a:solidFill>
              </a:rPr>
              <a:t> </a:t>
            </a:r>
            <a:r>
              <a:rPr lang="en-US" sz="1200" dirty="0" err="1">
                <a:solidFill>
                  <a:schemeClr val="bg1"/>
                </a:solidFill>
              </a:rPr>
              <a:t>bilo</a:t>
            </a:r>
            <a:r>
              <a:rPr lang="en-US" sz="1200" dirty="0">
                <a:solidFill>
                  <a:schemeClr val="bg1"/>
                </a:solidFill>
              </a:rPr>
              <a:t> </a:t>
            </a:r>
            <a:r>
              <a:rPr lang="en-US" sz="1200" dirty="0" err="1">
                <a:solidFill>
                  <a:schemeClr val="bg1"/>
                </a:solidFill>
              </a:rPr>
              <a:t>koje</a:t>
            </a:r>
            <a:r>
              <a:rPr lang="en-US" sz="1200" dirty="0">
                <a:solidFill>
                  <a:schemeClr val="bg1"/>
                </a:solidFill>
              </a:rPr>
              <a:t> </a:t>
            </a:r>
            <a:r>
              <a:rPr lang="en-US" sz="1200" dirty="0" err="1">
                <a:solidFill>
                  <a:schemeClr val="bg1"/>
                </a:solidFill>
              </a:rPr>
              <a:t>polje</a:t>
            </a:r>
            <a:r>
              <a:rPr lang="en-US" sz="1200" dirty="0">
                <a:solidFill>
                  <a:schemeClr val="bg1"/>
                </a:solidFill>
              </a:rPr>
              <a:t> </a:t>
            </a:r>
            <a:r>
              <a:rPr lang="en-US" sz="1200" dirty="0" err="1">
                <a:solidFill>
                  <a:schemeClr val="bg1"/>
                </a:solidFill>
              </a:rPr>
              <a:t>drugog</a:t>
            </a:r>
            <a:r>
              <a:rPr lang="en-US" sz="1200" dirty="0">
                <a:solidFill>
                  <a:schemeClr val="bg1"/>
                </a:solidFill>
              </a:rPr>
              <a:t> </a:t>
            </a:r>
            <a:r>
              <a:rPr lang="en-US" sz="1200" dirty="0" err="1">
                <a:solidFill>
                  <a:schemeClr val="bg1"/>
                </a:solidFill>
              </a:rPr>
              <a:t>dokumenta</a:t>
            </a:r>
            <a:r>
              <a:rPr lang="en-US" sz="1200" dirty="0">
                <a:solidFill>
                  <a:schemeClr val="bg1"/>
                </a:solidFill>
              </a:rPr>
              <a:t>, </a:t>
            </a:r>
            <a:r>
              <a:rPr lang="en-US" sz="1200" dirty="0" err="1">
                <a:solidFill>
                  <a:schemeClr val="bg1"/>
                </a:solidFill>
              </a:rPr>
              <a:t>iako</a:t>
            </a:r>
            <a:r>
              <a:rPr lang="en-US" sz="1200" dirty="0">
                <a:solidFill>
                  <a:schemeClr val="bg1"/>
                </a:solidFill>
              </a:rPr>
              <a:t> je </a:t>
            </a:r>
            <a:r>
              <a:rPr lang="en-US" sz="1200" dirty="0" err="1">
                <a:solidFill>
                  <a:schemeClr val="bg1"/>
                </a:solidFill>
              </a:rPr>
              <a:t>najlakše</a:t>
            </a:r>
            <a:r>
              <a:rPr lang="en-US" sz="1200" dirty="0">
                <a:solidFill>
                  <a:schemeClr val="bg1"/>
                </a:solidFill>
              </a:rPr>
              <a:t> </a:t>
            </a:r>
            <a:r>
              <a:rPr lang="en-US" sz="1200" dirty="0" err="1">
                <a:solidFill>
                  <a:schemeClr val="bg1"/>
                </a:solidFill>
              </a:rPr>
              <a:t>izabrati</a:t>
            </a:r>
            <a:r>
              <a:rPr lang="en-US" sz="1200" dirty="0">
                <a:solidFill>
                  <a:schemeClr val="bg1"/>
                </a:solidFill>
              </a:rPr>
              <a:t> </a:t>
            </a:r>
            <a:r>
              <a:rPr lang="en-US" sz="1200" dirty="0" err="1">
                <a:solidFill>
                  <a:schemeClr val="bg1"/>
                </a:solidFill>
              </a:rPr>
              <a:t>primarni</a:t>
            </a:r>
            <a:r>
              <a:rPr lang="en-US" sz="1200" dirty="0">
                <a:solidFill>
                  <a:schemeClr val="bg1"/>
                </a:solidFill>
              </a:rPr>
              <a:t> </a:t>
            </a:r>
            <a:r>
              <a:rPr lang="en-US" sz="1200" dirty="0" err="1">
                <a:solidFill>
                  <a:schemeClr val="bg1"/>
                </a:solidFill>
              </a:rPr>
              <a:t>indeks</a:t>
            </a:r>
            <a:r>
              <a:rPr lang="en-US" sz="1200" dirty="0">
                <a:solidFill>
                  <a:schemeClr val="bg1"/>
                </a:solidFill>
              </a:rPr>
              <a:t>. </a:t>
            </a:r>
            <a:r>
              <a:rPr lang="en-US" sz="1200" dirty="0" err="1">
                <a:solidFill>
                  <a:schemeClr val="bg1"/>
                </a:solidFill>
              </a:rPr>
              <a:t>Razlog</a:t>
            </a:r>
            <a:r>
              <a:rPr lang="en-US" sz="1200" dirty="0">
                <a:solidFill>
                  <a:schemeClr val="bg1"/>
                </a:solidFill>
              </a:rPr>
              <a:t> tome je </a:t>
            </a:r>
            <a:r>
              <a:rPr lang="en-US" sz="1200" dirty="0" err="1">
                <a:solidFill>
                  <a:schemeClr val="bg1"/>
                </a:solidFill>
              </a:rPr>
              <a:t>taj</a:t>
            </a:r>
            <a:r>
              <a:rPr lang="en-US" sz="1200" dirty="0">
                <a:solidFill>
                  <a:schemeClr val="bg1"/>
                </a:solidFill>
              </a:rPr>
              <a:t> </a:t>
            </a:r>
            <a:r>
              <a:rPr lang="en-US" sz="1200" dirty="0" err="1">
                <a:solidFill>
                  <a:schemeClr val="bg1"/>
                </a:solidFill>
              </a:rPr>
              <a:t>što</a:t>
            </a:r>
            <a:r>
              <a:rPr lang="en-US" sz="1200" dirty="0">
                <a:solidFill>
                  <a:schemeClr val="bg1"/>
                </a:solidFill>
              </a:rPr>
              <a:t> je </a:t>
            </a:r>
            <a:r>
              <a:rPr lang="en-US" sz="1200" dirty="0" err="1">
                <a:solidFill>
                  <a:schemeClr val="bg1"/>
                </a:solidFill>
              </a:rPr>
              <a:t>sigurno</a:t>
            </a:r>
            <a:r>
              <a:rPr lang="en-US" sz="1200" dirty="0">
                <a:solidFill>
                  <a:schemeClr val="bg1"/>
                </a:solidFill>
              </a:rPr>
              <a:t> da je on </a:t>
            </a:r>
            <a:r>
              <a:rPr lang="en-US" sz="1200" dirty="0" err="1">
                <a:solidFill>
                  <a:schemeClr val="bg1"/>
                </a:solidFill>
              </a:rPr>
              <a:t>jedinstven</a:t>
            </a:r>
            <a:r>
              <a:rPr lang="en-US" sz="1200" dirty="0">
                <a:solidFill>
                  <a:schemeClr val="bg1"/>
                </a:solidFill>
              </a:rPr>
              <a:t> u </a:t>
            </a:r>
            <a:r>
              <a:rPr lang="en-US" sz="1200" dirty="0" err="1">
                <a:solidFill>
                  <a:schemeClr val="bg1"/>
                </a:solidFill>
              </a:rPr>
              <a:t>celoj</a:t>
            </a:r>
            <a:r>
              <a:rPr lang="en-US" sz="1200" dirty="0">
                <a:solidFill>
                  <a:schemeClr val="bg1"/>
                </a:solidFill>
              </a:rPr>
              <a:t> </a:t>
            </a:r>
            <a:r>
              <a:rPr lang="en-US" sz="1200" dirty="0" err="1">
                <a:solidFill>
                  <a:schemeClr val="bg1"/>
                </a:solidFill>
              </a:rPr>
              <a:t>kolekciji</a:t>
            </a:r>
            <a:r>
              <a:rPr lang="en-US" sz="1200" dirty="0">
                <a:solidFill>
                  <a:schemeClr val="bg1"/>
                </a:solidFill>
              </a:rPr>
              <a:t>. </a:t>
            </a:r>
            <a:r>
              <a:rPr lang="en-US" sz="1200" dirty="0" err="1">
                <a:solidFill>
                  <a:schemeClr val="bg1"/>
                </a:solidFill>
              </a:rPr>
              <a:t>Upravo</a:t>
            </a:r>
            <a:r>
              <a:rPr lang="en-US" sz="1200" dirty="0">
                <a:solidFill>
                  <a:schemeClr val="bg1"/>
                </a:solidFill>
              </a:rPr>
              <a:t> </a:t>
            </a:r>
            <a:r>
              <a:rPr lang="en-US" sz="1200" dirty="0" err="1">
                <a:solidFill>
                  <a:schemeClr val="bg1"/>
                </a:solidFill>
              </a:rPr>
              <a:t>ovo</a:t>
            </a:r>
            <a:r>
              <a:rPr lang="en-US" sz="1200" dirty="0">
                <a:solidFill>
                  <a:schemeClr val="bg1"/>
                </a:solidFill>
              </a:rPr>
              <a:t> </a:t>
            </a:r>
            <a:r>
              <a:rPr lang="en-US" sz="1200" dirty="0" err="1">
                <a:solidFill>
                  <a:schemeClr val="bg1"/>
                </a:solidFill>
              </a:rPr>
              <a:t>polje</a:t>
            </a:r>
            <a:r>
              <a:rPr lang="en-US" sz="1200" dirty="0">
                <a:solidFill>
                  <a:schemeClr val="bg1"/>
                </a:solidFill>
              </a:rPr>
              <a:t> je </a:t>
            </a:r>
            <a:r>
              <a:rPr lang="en-US" sz="1200" dirty="0" err="1">
                <a:solidFill>
                  <a:schemeClr val="bg1"/>
                </a:solidFill>
              </a:rPr>
              <a:t>izabrano</a:t>
            </a:r>
            <a:r>
              <a:rPr lang="en-US" sz="1200" dirty="0">
                <a:solidFill>
                  <a:schemeClr val="bg1"/>
                </a:solidFill>
              </a:rPr>
              <a:t> </a:t>
            </a:r>
            <a:r>
              <a:rPr lang="en-US" sz="1200" dirty="0" err="1">
                <a:solidFill>
                  <a:schemeClr val="bg1"/>
                </a:solidFill>
              </a:rPr>
              <a:t>kao</a:t>
            </a:r>
            <a:r>
              <a:rPr lang="en-US" sz="1200" dirty="0">
                <a:solidFill>
                  <a:schemeClr val="bg1"/>
                </a:solidFill>
              </a:rPr>
              <a:t> </a:t>
            </a:r>
            <a:r>
              <a:rPr lang="en-US" sz="1200" dirty="0" err="1">
                <a:solidFill>
                  <a:schemeClr val="bg1"/>
                </a:solidFill>
              </a:rPr>
              <a:t>referenca</a:t>
            </a:r>
            <a:r>
              <a:rPr lang="en-US" sz="1200" dirty="0">
                <a:solidFill>
                  <a:schemeClr val="bg1"/>
                </a:solidFill>
              </a:rPr>
              <a:t> u </a:t>
            </a:r>
            <a:r>
              <a:rPr lang="en-US" sz="1200" dirty="0" err="1">
                <a:solidFill>
                  <a:schemeClr val="bg1"/>
                </a:solidFill>
              </a:rPr>
              <a:t>primeru</a:t>
            </a:r>
            <a:r>
              <a:rPr lang="en-US" sz="1200" dirty="0">
                <a:solidFill>
                  <a:schemeClr val="bg1"/>
                </a:solidFill>
              </a:rPr>
              <a:t> </a:t>
            </a:r>
            <a:r>
              <a:rPr lang="en-US" sz="1200" dirty="0" err="1">
                <a:solidFill>
                  <a:schemeClr val="bg1"/>
                </a:solidFill>
              </a:rPr>
              <a:t>koji</a:t>
            </a:r>
            <a:r>
              <a:rPr lang="en-US" sz="1200" dirty="0">
                <a:solidFill>
                  <a:schemeClr val="bg1"/>
                </a:solidFill>
              </a:rPr>
              <a:t> je </a:t>
            </a:r>
            <a:r>
              <a:rPr lang="en-US" sz="1200" dirty="0" err="1">
                <a:solidFill>
                  <a:schemeClr val="bg1"/>
                </a:solidFill>
              </a:rPr>
              <a:t>već</a:t>
            </a:r>
            <a:r>
              <a:rPr lang="en-US" sz="1200" dirty="0">
                <a:solidFill>
                  <a:schemeClr val="bg1"/>
                </a:solidFill>
              </a:rPr>
              <a:t> </a:t>
            </a:r>
            <a:r>
              <a:rPr lang="en-US" sz="1200" dirty="0" err="1">
                <a:solidFill>
                  <a:schemeClr val="bg1"/>
                </a:solidFill>
              </a:rPr>
              <a:t>objašnjen</a:t>
            </a:r>
            <a:r>
              <a:rPr lang="en-US" sz="1200" dirty="0">
                <a:solidFill>
                  <a:schemeClr val="bg1"/>
                </a:solidFill>
              </a:rPr>
              <a:t>. </a:t>
            </a:r>
            <a:endParaRPr lang="en-US" sz="1200"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079" t="10968" r="65618" b="62452"/>
          <a:stretch/>
        </p:blipFill>
        <p:spPr>
          <a:xfrm>
            <a:off x="585627" y="2117758"/>
            <a:ext cx="3883375" cy="2125469"/>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640" t="56932" r="64269" b="7495"/>
          <a:stretch/>
        </p:blipFill>
        <p:spPr>
          <a:xfrm>
            <a:off x="4859677" y="2117758"/>
            <a:ext cx="3667874" cy="2136038"/>
          </a:xfrm>
          <a:prstGeom prst="rect">
            <a:avLst/>
          </a:prstGeom>
        </p:spPr>
      </p:pic>
    </p:spTree>
    <p:extLst>
      <p:ext uri="{BB962C8B-B14F-4D97-AF65-F5344CB8AC3E}">
        <p14:creationId xmlns:p14="http://schemas.microsoft.com/office/powerpoint/2010/main" val="1216041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Praktični deo- </a:t>
            </a:r>
            <a:r>
              <a:rPr lang="en-US" dirty="0"/>
              <a:t>Embedded vs Referenced</a:t>
            </a:r>
            <a:br>
              <a:rPr lang="en-US" dirty="0"/>
            </a:br>
            <a:endParaRPr lang="en-US" dirty="0"/>
          </a:p>
        </p:txBody>
      </p:sp>
      <p:sp>
        <p:nvSpPr>
          <p:cNvPr id="3" name="TextBox 2"/>
          <p:cNvSpPr txBox="1"/>
          <p:nvPr/>
        </p:nvSpPr>
        <p:spPr>
          <a:xfrm>
            <a:off x="557941" y="1239208"/>
            <a:ext cx="8028117" cy="2862322"/>
          </a:xfrm>
          <a:prstGeom prst="rect">
            <a:avLst/>
          </a:prstGeom>
          <a:noFill/>
        </p:spPr>
        <p:txBody>
          <a:bodyPr wrap="square" rtlCol="0">
            <a:spAutoFit/>
          </a:bodyPr>
          <a:lstStyle/>
          <a:p>
            <a:pPr algn="just"/>
            <a:r>
              <a:rPr lang="en-US" dirty="0" err="1">
                <a:solidFill>
                  <a:schemeClr val="bg1"/>
                </a:solidFill>
              </a:rPr>
              <a:t>Uopšteno</a:t>
            </a:r>
            <a:r>
              <a:rPr lang="en-US" dirty="0">
                <a:solidFill>
                  <a:schemeClr val="bg1"/>
                </a:solidFill>
              </a:rPr>
              <a:t> </a:t>
            </a:r>
            <a:r>
              <a:rPr lang="en-US" dirty="0" err="1">
                <a:solidFill>
                  <a:schemeClr val="bg1"/>
                </a:solidFill>
              </a:rPr>
              <a:t>govoreći</a:t>
            </a:r>
            <a:r>
              <a:rPr lang="en-US" dirty="0">
                <a:solidFill>
                  <a:schemeClr val="bg1"/>
                </a:solidFill>
              </a:rPr>
              <a:t>, </a:t>
            </a:r>
            <a:r>
              <a:rPr lang="en-US" dirty="0" err="1">
                <a:solidFill>
                  <a:schemeClr val="bg1"/>
                </a:solidFill>
              </a:rPr>
              <a:t>trebalo</a:t>
            </a:r>
            <a:r>
              <a:rPr lang="en-US" dirty="0">
                <a:solidFill>
                  <a:schemeClr val="bg1"/>
                </a:solidFill>
              </a:rPr>
              <a:t> bi da </a:t>
            </a:r>
            <a:r>
              <a:rPr lang="en-US" dirty="0" err="1">
                <a:solidFill>
                  <a:schemeClr val="bg1"/>
                </a:solidFill>
              </a:rPr>
              <a:t>gledamo</a:t>
            </a:r>
            <a:r>
              <a:rPr lang="en-US" dirty="0">
                <a:solidFill>
                  <a:schemeClr val="bg1"/>
                </a:solidFill>
              </a:rPr>
              <a:t> da </a:t>
            </a:r>
            <a:r>
              <a:rPr lang="en-US" dirty="0" err="1">
                <a:solidFill>
                  <a:schemeClr val="bg1"/>
                </a:solidFill>
              </a:rPr>
              <a:t>koristimo</a:t>
            </a:r>
            <a:r>
              <a:rPr lang="en-US" dirty="0">
                <a:solidFill>
                  <a:schemeClr val="bg1"/>
                </a:solidFill>
              </a:rPr>
              <a:t> </a:t>
            </a:r>
            <a:r>
              <a:rPr lang="en-US" dirty="0" err="1">
                <a:solidFill>
                  <a:schemeClr val="bg1"/>
                </a:solidFill>
              </a:rPr>
              <a:t>ugrađene</a:t>
            </a:r>
            <a:r>
              <a:rPr lang="en-US" dirty="0">
                <a:solidFill>
                  <a:schemeClr val="bg1"/>
                </a:solidFill>
              </a:rPr>
              <a:t> </a:t>
            </a:r>
            <a:r>
              <a:rPr lang="en-US" dirty="0" err="1">
                <a:solidFill>
                  <a:schemeClr val="bg1"/>
                </a:solidFill>
              </a:rPr>
              <a:t>dokumente</a:t>
            </a:r>
            <a:r>
              <a:rPr lang="en-US" dirty="0">
                <a:solidFill>
                  <a:schemeClr val="bg1"/>
                </a:solidFill>
              </a:rPr>
              <a:t> </a:t>
            </a:r>
            <a:r>
              <a:rPr lang="en-US" dirty="0" err="1">
                <a:solidFill>
                  <a:schemeClr val="bg1"/>
                </a:solidFill>
              </a:rPr>
              <a:t>kada</a:t>
            </a:r>
            <a:r>
              <a:rPr lang="en-US" dirty="0">
                <a:solidFill>
                  <a:schemeClr val="bg1"/>
                </a:solidFill>
              </a:rPr>
              <a:t> se </a:t>
            </a:r>
            <a:r>
              <a:rPr lang="en-US" dirty="0" err="1">
                <a:solidFill>
                  <a:schemeClr val="bg1"/>
                </a:solidFill>
              </a:rPr>
              <a:t>i</a:t>
            </a:r>
            <a:r>
              <a:rPr lang="en-US" dirty="0">
                <a:solidFill>
                  <a:schemeClr val="bg1"/>
                </a:solidFill>
              </a:rPr>
              <a:t> </a:t>
            </a:r>
            <a:r>
              <a:rPr lang="en-US" dirty="0" err="1">
                <a:solidFill>
                  <a:schemeClr val="bg1"/>
                </a:solidFill>
              </a:rPr>
              <a:t>roditeljski</a:t>
            </a:r>
            <a:r>
              <a:rPr lang="en-US" dirty="0">
                <a:solidFill>
                  <a:schemeClr val="bg1"/>
                </a:solidFill>
              </a:rPr>
              <a:t> </a:t>
            </a:r>
            <a:r>
              <a:rPr lang="en-US" dirty="0" err="1">
                <a:solidFill>
                  <a:schemeClr val="bg1"/>
                </a:solidFill>
              </a:rPr>
              <a:t>dokument</a:t>
            </a:r>
            <a:r>
              <a:rPr lang="en-US" dirty="0">
                <a:solidFill>
                  <a:schemeClr val="bg1"/>
                </a:solidFill>
              </a:rPr>
              <a:t> </a:t>
            </a:r>
            <a:r>
              <a:rPr lang="en-US" dirty="0" err="1">
                <a:solidFill>
                  <a:schemeClr val="bg1"/>
                </a:solidFill>
              </a:rPr>
              <a:t>i</a:t>
            </a:r>
            <a:r>
              <a:rPr lang="en-US" dirty="0">
                <a:solidFill>
                  <a:schemeClr val="bg1"/>
                </a:solidFill>
              </a:rPr>
              <a:t> </a:t>
            </a:r>
            <a:r>
              <a:rPr lang="en-US" dirty="0" err="1">
                <a:solidFill>
                  <a:schemeClr val="bg1"/>
                </a:solidFill>
              </a:rPr>
              <a:t>povezani</a:t>
            </a:r>
            <a:r>
              <a:rPr lang="en-US" dirty="0">
                <a:solidFill>
                  <a:schemeClr val="bg1"/>
                </a:solidFill>
              </a:rPr>
              <a:t> </a:t>
            </a:r>
            <a:r>
              <a:rPr lang="en-US" dirty="0" err="1">
                <a:solidFill>
                  <a:schemeClr val="bg1"/>
                </a:solidFill>
              </a:rPr>
              <a:t>dokumenti</a:t>
            </a:r>
            <a:r>
              <a:rPr lang="en-US" dirty="0">
                <a:solidFill>
                  <a:schemeClr val="bg1"/>
                </a:solidFill>
              </a:rPr>
              <a:t> </a:t>
            </a:r>
            <a:r>
              <a:rPr lang="en-US" dirty="0" err="1">
                <a:solidFill>
                  <a:schemeClr val="bg1"/>
                </a:solidFill>
              </a:rPr>
              <a:t>čitaju</a:t>
            </a:r>
            <a:r>
              <a:rPr lang="en-US" dirty="0">
                <a:solidFill>
                  <a:schemeClr val="bg1"/>
                </a:solidFill>
              </a:rPr>
              <a:t> </a:t>
            </a:r>
            <a:r>
              <a:rPr lang="en-US" dirty="0" err="1">
                <a:solidFill>
                  <a:schemeClr val="bg1"/>
                </a:solidFill>
              </a:rPr>
              <a:t>ili</a:t>
            </a:r>
            <a:r>
              <a:rPr lang="en-US" dirty="0">
                <a:solidFill>
                  <a:schemeClr val="bg1"/>
                </a:solidFill>
              </a:rPr>
              <a:t> </a:t>
            </a:r>
            <a:r>
              <a:rPr lang="en-US" dirty="0" err="1">
                <a:solidFill>
                  <a:schemeClr val="bg1"/>
                </a:solidFill>
              </a:rPr>
              <a:t>pišu</a:t>
            </a:r>
            <a:r>
              <a:rPr lang="en-US" dirty="0">
                <a:solidFill>
                  <a:schemeClr val="bg1"/>
                </a:solidFill>
              </a:rPr>
              <a:t> u </a:t>
            </a:r>
            <a:r>
              <a:rPr lang="en-US" dirty="0" err="1">
                <a:solidFill>
                  <a:schemeClr val="bg1"/>
                </a:solidFill>
              </a:rPr>
              <a:t>isto</a:t>
            </a:r>
            <a:r>
              <a:rPr lang="en-US" dirty="0">
                <a:solidFill>
                  <a:schemeClr val="bg1"/>
                </a:solidFill>
              </a:rPr>
              <a:t> </a:t>
            </a:r>
            <a:r>
              <a:rPr lang="en-US" dirty="0" err="1">
                <a:solidFill>
                  <a:schemeClr val="bg1"/>
                </a:solidFill>
              </a:rPr>
              <a:t>vreme</a:t>
            </a:r>
            <a:r>
              <a:rPr lang="en-US" dirty="0">
                <a:solidFill>
                  <a:schemeClr val="bg1"/>
                </a:solidFill>
              </a:rPr>
              <a:t>. </a:t>
            </a:r>
            <a:r>
              <a:rPr lang="en-US" dirty="0" err="1">
                <a:solidFill>
                  <a:schemeClr val="bg1"/>
                </a:solidFill>
              </a:rPr>
              <a:t>Štaviše</a:t>
            </a:r>
            <a:r>
              <a:rPr lang="en-US" dirty="0">
                <a:solidFill>
                  <a:schemeClr val="bg1"/>
                </a:solidFill>
              </a:rPr>
              <a:t>, </a:t>
            </a:r>
            <a:r>
              <a:rPr lang="en-US" dirty="0" err="1">
                <a:solidFill>
                  <a:schemeClr val="bg1"/>
                </a:solidFill>
              </a:rPr>
              <a:t>trebalo</a:t>
            </a:r>
            <a:r>
              <a:rPr lang="en-US" dirty="0">
                <a:solidFill>
                  <a:schemeClr val="bg1"/>
                </a:solidFill>
              </a:rPr>
              <a:t> bi da </a:t>
            </a:r>
            <a:r>
              <a:rPr lang="en-US" dirty="0" err="1">
                <a:solidFill>
                  <a:schemeClr val="bg1"/>
                </a:solidFill>
              </a:rPr>
              <a:t>odredimo</a:t>
            </a:r>
            <a:r>
              <a:rPr lang="en-US" dirty="0">
                <a:solidFill>
                  <a:schemeClr val="bg1"/>
                </a:solidFill>
              </a:rPr>
              <a:t> </a:t>
            </a:r>
            <a:r>
              <a:rPr lang="en-US" dirty="0" err="1">
                <a:solidFill>
                  <a:schemeClr val="bg1"/>
                </a:solidFill>
              </a:rPr>
              <a:t>prioritete</a:t>
            </a:r>
            <a:r>
              <a:rPr lang="en-US" dirty="0">
                <a:solidFill>
                  <a:schemeClr val="bg1"/>
                </a:solidFill>
              </a:rPr>
              <a:t> </a:t>
            </a:r>
            <a:r>
              <a:rPr lang="en-US" dirty="0" err="1">
                <a:solidFill>
                  <a:schemeClr val="bg1"/>
                </a:solidFill>
              </a:rPr>
              <a:t>na</a:t>
            </a:r>
            <a:r>
              <a:rPr lang="en-US" dirty="0">
                <a:solidFill>
                  <a:schemeClr val="bg1"/>
                </a:solidFill>
              </a:rPr>
              <a:t> </a:t>
            </a:r>
            <a:r>
              <a:rPr lang="en-US" dirty="0" err="1">
                <a:solidFill>
                  <a:schemeClr val="bg1"/>
                </a:solidFill>
              </a:rPr>
              <a:t>osnovu</a:t>
            </a:r>
            <a:r>
              <a:rPr lang="en-US" dirty="0">
                <a:solidFill>
                  <a:schemeClr val="bg1"/>
                </a:solidFill>
              </a:rPr>
              <a:t> toga da li je </a:t>
            </a:r>
            <a:r>
              <a:rPr lang="en-US" dirty="0" err="1">
                <a:solidFill>
                  <a:schemeClr val="bg1"/>
                </a:solidFill>
              </a:rPr>
              <a:t>kolekcija</a:t>
            </a:r>
            <a:r>
              <a:rPr lang="en-US" dirty="0">
                <a:solidFill>
                  <a:schemeClr val="bg1"/>
                </a:solidFill>
              </a:rPr>
              <a:t> </a:t>
            </a:r>
            <a:r>
              <a:rPr lang="en-US" dirty="0" err="1">
                <a:solidFill>
                  <a:schemeClr val="bg1"/>
                </a:solidFill>
              </a:rPr>
              <a:t>teška</a:t>
            </a:r>
            <a:r>
              <a:rPr lang="en-US" dirty="0">
                <a:solidFill>
                  <a:schemeClr val="bg1"/>
                </a:solidFill>
              </a:rPr>
              <a:t> </a:t>
            </a:r>
            <a:r>
              <a:rPr lang="en-US" dirty="0" err="1">
                <a:solidFill>
                  <a:schemeClr val="bg1"/>
                </a:solidFill>
              </a:rPr>
              <a:t>za</a:t>
            </a:r>
            <a:r>
              <a:rPr lang="en-US" dirty="0">
                <a:solidFill>
                  <a:schemeClr val="bg1"/>
                </a:solidFill>
              </a:rPr>
              <a:t> </a:t>
            </a:r>
            <a:r>
              <a:rPr lang="en-US" dirty="0" err="1">
                <a:solidFill>
                  <a:schemeClr val="bg1"/>
                </a:solidFill>
              </a:rPr>
              <a:t>čitanje</a:t>
            </a:r>
            <a:r>
              <a:rPr lang="en-US" dirty="0">
                <a:solidFill>
                  <a:schemeClr val="bg1"/>
                </a:solidFill>
              </a:rPr>
              <a:t> </a:t>
            </a:r>
            <a:r>
              <a:rPr lang="en-US" dirty="0" err="1">
                <a:solidFill>
                  <a:schemeClr val="bg1"/>
                </a:solidFill>
              </a:rPr>
              <a:t>ili</a:t>
            </a:r>
            <a:r>
              <a:rPr lang="en-US" dirty="0">
                <a:solidFill>
                  <a:schemeClr val="bg1"/>
                </a:solidFill>
              </a:rPr>
              <a:t> </a:t>
            </a:r>
            <a:r>
              <a:rPr lang="en-US" dirty="0" err="1">
                <a:solidFill>
                  <a:schemeClr val="bg1"/>
                </a:solidFill>
              </a:rPr>
              <a:t>pisanje</a:t>
            </a:r>
            <a:r>
              <a:rPr lang="en-US" dirty="0">
                <a:solidFill>
                  <a:schemeClr val="bg1"/>
                </a:solidFill>
              </a:rPr>
              <a:t>.</a:t>
            </a:r>
            <a:r>
              <a:rPr lang="en-US" dirty="0" smtClean="0">
                <a:solidFill>
                  <a:schemeClr val="bg1"/>
                </a:solidFill>
              </a:rPr>
              <a:t> </a:t>
            </a:r>
            <a:endParaRPr lang="sr-Latn-RS" dirty="0" smtClean="0">
              <a:solidFill>
                <a:schemeClr val="bg1"/>
              </a:solidFill>
            </a:endParaRPr>
          </a:p>
          <a:p>
            <a:pPr algn="just"/>
            <a:r>
              <a:rPr lang="en-US" dirty="0" err="1" smtClean="0">
                <a:solidFill>
                  <a:schemeClr val="bg1"/>
                </a:solidFill>
              </a:rPr>
              <a:t>Ako</a:t>
            </a:r>
            <a:r>
              <a:rPr lang="en-US" dirty="0" smtClean="0">
                <a:solidFill>
                  <a:schemeClr val="bg1"/>
                </a:solidFill>
              </a:rPr>
              <a:t> </a:t>
            </a:r>
            <a:r>
              <a:rPr lang="en-US" dirty="0">
                <a:solidFill>
                  <a:schemeClr val="bg1"/>
                </a:solidFill>
              </a:rPr>
              <a:t>je </a:t>
            </a:r>
            <a:r>
              <a:rPr lang="en-US" dirty="0" err="1">
                <a:solidFill>
                  <a:schemeClr val="bg1"/>
                </a:solidFill>
              </a:rPr>
              <a:t>potrebno</a:t>
            </a:r>
            <a:r>
              <a:rPr lang="en-US" dirty="0">
                <a:solidFill>
                  <a:schemeClr val="bg1"/>
                </a:solidFill>
              </a:rPr>
              <a:t> </a:t>
            </a:r>
            <a:r>
              <a:rPr lang="en-US" dirty="0" err="1">
                <a:solidFill>
                  <a:schemeClr val="bg1"/>
                </a:solidFill>
              </a:rPr>
              <a:t>stalno</a:t>
            </a:r>
            <a:r>
              <a:rPr lang="en-US" dirty="0">
                <a:solidFill>
                  <a:schemeClr val="bg1"/>
                </a:solidFill>
              </a:rPr>
              <a:t> </a:t>
            </a:r>
            <a:r>
              <a:rPr lang="en-US" dirty="0" err="1">
                <a:solidFill>
                  <a:schemeClr val="bg1"/>
                </a:solidFill>
              </a:rPr>
              <a:t>upisivati</a:t>
            </a:r>
            <a:r>
              <a:rPr lang="en-US" dirty="0">
                <a:solidFill>
                  <a:schemeClr val="bg1"/>
                </a:solidFill>
              </a:rPr>
              <a:t> </a:t>
            </a:r>
            <a:r>
              <a:rPr lang="en-US" dirty="0" err="1">
                <a:solidFill>
                  <a:schemeClr val="bg1"/>
                </a:solidFill>
              </a:rPr>
              <a:t>mnogo</a:t>
            </a:r>
            <a:r>
              <a:rPr lang="en-US" dirty="0">
                <a:solidFill>
                  <a:schemeClr val="bg1"/>
                </a:solidFill>
              </a:rPr>
              <a:t> </a:t>
            </a:r>
            <a:r>
              <a:rPr lang="en-US" dirty="0" err="1">
                <a:solidFill>
                  <a:schemeClr val="bg1"/>
                </a:solidFill>
              </a:rPr>
              <a:t>podataka</a:t>
            </a:r>
            <a:r>
              <a:rPr lang="en-US" dirty="0">
                <a:solidFill>
                  <a:schemeClr val="bg1"/>
                </a:solidFill>
              </a:rPr>
              <a:t>, bez </a:t>
            </a:r>
            <a:r>
              <a:rPr lang="en-US" dirty="0" err="1">
                <a:solidFill>
                  <a:schemeClr val="bg1"/>
                </a:solidFill>
              </a:rPr>
              <a:t>potrebe</a:t>
            </a:r>
            <a:r>
              <a:rPr lang="en-US" dirty="0">
                <a:solidFill>
                  <a:schemeClr val="bg1"/>
                </a:solidFill>
              </a:rPr>
              <a:t> </a:t>
            </a:r>
            <a:r>
              <a:rPr lang="en-US" dirty="0" err="1">
                <a:solidFill>
                  <a:schemeClr val="bg1"/>
                </a:solidFill>
              </a:rPr>
              <a:t>za</a:t>
            </a:r>
            <a:r>
              <a:rPr lang="en-US" dirty="0">
                <a:solidFill>
                  <a:schemeClr val="bg1"/>
                </a:solidFill>
              </a:rPr>
              <a:t> </a:t>
            </a:r>
            <a:r>
              <a:rPr lang="en-US" dirty="0" err="1">
                <a:solidFill>
                  <a:schemeClr val="bg1"/>
                </a:solidFill>
              </a:rPr>
              <a:t>čitanjem</a:t>
            </a:r>
            <a:r>
              <a:rPr lang="en-US" dirty="0">
                <a:solidFill>
                  <a:schemeClr val="bg1"/>
                </a:solidFill>
              </a:rPr>
              <a:t> </a:t>
            </a:r>
            <a:r>
              <a:rPr lang="en-US" dirty="0" err="1">
                <a:solidFill>
                  <a:schemeClr val="bg1"/>
                </a:solidFill>
              </a:rPr>
              <a:t>ili</a:t>
            </a:r>
            <a:r>
              <a:rPr lang="en-US" dirty="0">
                <a:solidFill>
                  <a:schemeClr val="bg1"/>
                </a:solidFill>
              </a:rPr>
              <a:t> </a:t>
            </a:r>
            <a:r>
              <a:rPr lang="en-US" dirty="0" err="1">
                <a:solidFill>
                  <a:schemeClr val="bg1"/>
                </a:solidFill>
              </a:rPr>
              <a:t>menjanjem</a:t>
            </a:r>
            <a:r>
              <a:rPr lang="en-US" dirty="0">
                <a:solidFill>
                  <a:schemeClr val="bg1"/>
                </a:solidFill>
              </a:rPr>
              <a:t> </a:t>
            </a:r>
            <a:r>
              <a:rPr lang="en-US" dirty="0" err="1" smtClean="0">
                <a:solidFill>
                  <a:schemeClr val="bg1"/>
                </a:solidFill>
              </a:rPr>
              <a:t>ce</a:t>
            </a:r>
            <a:r>
              <a:rPr lang="sr-Latn-RS" dirty="0" smtClean="0">
                <a:solidFill>
                  <a:schemeClr val="bg1"/>
                </a:solidFill>
              </a:rPr>
              <a:t>l</a:t>
            </a:r>
            <a:r>
              <a:rPr lang="en-US" dirty="0" smtClean="0">
                <a:solidFill>
                  <a:schemeClr val="bg1"/>
                </a:solidFill>
              </a:rPr>
              <a:t>o</a:t>
            </a:r>
            <a:r>
              <a:rPr lang="sr-Latn-RS" dirty="0" smtClean="0">
                <a:solidFill>
                  <a:schemeClr val="bg1"/>
                </a:solidFill>
              </a:rPr>
              <a:t>g</a:t>
            </a:r>
            <a:r>
              <a:rPr lang="en-US" dirty="0" smtClean="0">
                <a:solidFill>
                  <a:schemeClr val="bg1"/>
                </a:solidFill>
              </a:rPr>
              <a:t> </a:t>
            </a:r>
            <a:r>
              <a:rPr lang="en-US" dirty="0" err="1" smtClean="0">
                <a:solidFill>
                  <a:schemeClr val="bg1"/>
                </a:solidFill>
              </a:rPr>
              <a:t>nadređen</a:t>
            </a:r>
            <a:r>
              <a:rPr lang="sr-Latn-RS" dirty="0" smtClean="0">
                <a:solidFill>
                  <a:schemeClr val="bg1"/>
                </a:solidFill>
              </a:rPr>
              <a:t>og</a:t>
            </a:r>
            <a:r>
              <a:rPr lang="en-US" dirty="0" smtClean="0">
                <a:solidFill>
                  <a:schemeClr val="bg1"/>
                </a:solidFill>
              </a:rPr>
              <a:t> </a:t>
            </a:r>
            <a:r>
              <a:rPr lang="en-US" dirty="0" err="1" smtClean="0">
                <a:solidFill>
                  <a:schemeClr val="bg1"/>
                </a:solidFill>
              </a:rPr>
              <a:t>dokument</a:t>
            </a:r>
            <a:r>
              <a:rPr lang="sr-Latn-RS" dirty="0" smtClean="0">
                <a:solidFill>
                  <a:schemeClr val="bg1"/>
                </a:solidFill>
              </a:rPr>
              <a:t>a</a:t>
            </a:r>
            <a:r>
              <a:rPr lang="en-US" dirty="0" smtClean="0">
                <a:solidFill>
                  <a:schemeClr val="bg1"/>
                </a:solidFill>
              </a:rPr>
              <a:t>, </a:t>
            </a:r>
            <a:r>
              <a:rPr lang="en-US" dirty="0" err="1">
                <a:solidFill>
                  <a:schemeClr val="bg1"/>
                </a:solidFill>
              </a:rPr>
              <a:t>bolje</a:t>
            </a:r>
            <a:r>
              <a:rPr lang="en-US" dirty="0">
                <a:solidFill>
                  <a:schemeClr val="bg1"/>
                </a:solidFill>
              </a:rPr>
              <a:t> je </a:t>
            </a:r>
            <a:r>
              <a:rPr lang="en-US" dirty="0" err="1">
                <a:solidFill>
                  <a:schemeClr val="bg1"/>
                </a:solidFill>
              </a:rPr>
              <a:t>koristiti</a:t>
            </a:r>
            <a:r>
              <a:rPr lang="en-US" dirty="0">
                <a:solidFill>
                  <a:schemeClr val="bg1"/>
                </a:solidFill>
              </a:rPr>
              <a:t> reference. </a:t>
            </a:r>
            <a:endParaRPr lang="sr-Latn-RS" dirty="0" smtClean="0">
              <a:solidFill>
                <a:schemeClr val="bg1"/>
              </a:solidFill>
            </a:endParaRPr>
          </a:p>
          <a:p>
            <a:pPr algn="just"/>
            <a:r>
              <a:rPr lang="en-US" dirty="0" smtClean="0">
                <a:solidFill>
                  <a:schemeClr val="bg1"/>
                </a:solidFill>
              </a:rPr>
              <a:t>U </a:t>
            </a:r>
            <a:r>
              <a:rPr lang="en-US" dirty="0" err="1">
                <a:solidFill>
                  <a:schemeClr val="bg1"/>
                </a:solidFill>
              </a:rPr>
              <a:t>slučaju</a:t>
            </a:r>
            <a:r>
              <a:rPr lang="en-US" dirty="0">
                <a:solidFill>
                  <a:schemeClr val="bg1"/>
                </a:solidFill>
              </a:rPr>
              <a:t> </a:t>
            </a:r>
            <a:r>
              <a:rPr lang="en-US" dirty="0" err="1">
                <a:solidFill>
                  <a:schemeClr val="bg1"/>
                </a:solidFill>
              </a:rPr>
              <a:t>skladištenja</a:t>
            </a:r>
            <a:r>
              <a:rPr lang="en-US" dirty="0">
                <a:solidFill>
                  <a:schemeClr val="bg1"/>
                </a:solidFill>
              </a:rPr>
              <a:t> </a:t>
            </a:r>
            <a:r>
              <a:rPr lang="en-US" dirty="0" err="1">
                <a:solidFill>
                  <a:schemeClr val="bg1"/>
                </a:solidFill>
              </a:rPr>
              <a:t>stotine</a:t>
            </a:r>
            <a:r>
              <a:rPr lang="en-US" dirty="0">
                <a:solidFill>
                  <a:schemeClr val="bg1"/>
                </a:solidFill>
              </a:rPr>
              <a:t> </a:t>
            </a:r>
            <a:r>
              <a:rPr lang="en-US" dirty="0" err="1">
                <a:solidFill>
                  <a:schemeClr val="bg1"/>
                </a:solidFill>
              </a:rPr>
              <a:t>dokumenata</a:t>
            </a:r>
            <a:r>
              <a:rPr lang="en-US" dirty="0">
                <a:solidFill>
                  <a:schemeClr val="bg1"/>
                </a:solidFill>
              </a:rPr>
              <a:t> </a:t>
            </a:r>
            <a:r>
              <a:rPr lang="en-US" dirty="0" err="1">
                <a:solidFill>
                  <a:schemeClr val="bg1"/>
                </a:solidFill>
              </a:rPr>
              <a:t>kao</a:t>
            </a:r>
            <a:r>
              <a:rPr lang="en-US" dirty="0">
                <a:solidFill>
                  <a:schemeClr val="bg1"/>
                </a:solidFill>
              </a:rPr>
              <a:t> </a:t>
            </a:r>
            <a:r>
              <a:rPr lang="en-US" dirty="0" err="1">
                <a:solidFill>
                  <a:schemeClr val="bg1"/>
                </a:solidFill>
              </a:rPr>
              <a:t>ugrađenih</a:t>
            </a:r>
            <a:r>
              <a:rPr lang="en-US" dirty="0">
                <a:solidFill>
                  <a:schemeClr val="bg1"/>
                </a:solidFill>
              </a:rPr>
              <a:t> </a:t>
            </a:r>
            <a:r>
              <a:rPr lang="en-US" dirty="0" err="1">
                <a:solidFill>
                  <a:schemeClr val="bg1"/>
                </a:solidFill>
              </a:rPr>
              <a:t>dokumenata</a:t>
            </a:r>
            <a:r>
              <a:rPr lang="en-US" dirty="0">
                <a:solidFill>
                  <a:schemeClr val="bg1"/>
                </a:solidFill>
              </a:rPr>
              <a:t>, </a:t>
            </a:r>
            <a:r>
              <a:rPr lang="en-US" dirty="0" err="1">
                <a:solidFill>
                  <a:schemeClr val="bg1"/>
                </a:solidFill>
              </a:rPr>
              <a:t>može</a:t>
            </a:r>
            <a:r>
              <a:rPr lang="en-US" dirty="0">
                <a:solidFill>
                  <a:schemeClr val="bg1"/>
                </a:solidFill>
              </a:rPr>
              <a:t> </a:t>
            </a:r>
            <a:r>
              <a:rPr lang="en-US" dirty="0" err="1">
                <a:solidFill>
                  <a:schemeClr val="bg1"/>
                </a:solidFill>
              </a:rPr>
              <a:t>doći</a:t>
            </a:r>
            <a:r>
              <a:rPr lang="en-US" dirty="0">
                <a:solidFill>
                  <a:schemeClr val="bg1"/>
                </a:solidFill>
              </a:rPr>
              <a:t> do </a:t>
            </a:r>
            <a:r>
              <a:rPr lang="en-US" dirty="0" err="1">
                <a:solidFill>
                  <a:schemeClr val="bg1"/>
                </a:solidFill>
              </a:rPr>
              <a:t>upisivanja</a:t>
            </a:r>
            <a:r>
              <a:rPr lang="en-US" dirty="0">
                <a:solidFill>
                  <a:schemeClr val="bg1"/>
                </a:solidFill>
              </a:rPr>
              <a:t> </a:t>
            </a:r>
            <a:r>
              <a:rPr lang="en-US" dirty="0" err="1">
                <a:solidFill>
                  <a:schemeClr val="bg1"/>
                </a:solidFill>
              </a:rPr>
              <a:t>koje</a:t>
            </a:r>
            <a:r>
              <a:rPr lang="en-US" dirty="0">
                <a:solidFill>
                  <a:schemeClr val="bg1"/>
                </a:solidFill>
              </a:rPr>
              <a:t> </a:t>
            </a:r>
            <a:r>
              <a:rPr lang="en-US" dirty="0" err="1">
                <a:solidFill>
                  <a:schemeClr val="bg1"/>
                </a:solidFill>
              </a:rPr>
              <a:t>će</a:t>
            </a:r>
            <a:r>
              <a:rPr lang="en-US" dirty="0">
                <a:solidFill>
                  <a:schemeClr val="bg1"/>
                </a:solidFill>
              </a:rPr>
              <a:t> </a:t>
            </a:r>
            <a:r>
              <a:rPr lang="en-US" dirty="0" err="1">
                <a:solidFill>
                  <a:schemeClr val="bg1"/>
                </a:solidFill>
              </a:rPr>
              <a:t>trajati</a:t>
            </a:r>
            <a:r>
              <a:rPr lang="en-US" dirty="0">
                <a:solidFill>
                  <a:schemeClr val="bg1"/>
                </a:solidFill>
              </a:rPr>
              <a:t> </a:t>
            </a:r>
            <a:r>
              <a:rPr lang="en-US" dirty="0" err="1">
                <a:solidFill>
                  <a:schemeClr val="bg1"/>
                </a:solidFill>
              </a:rPr>
              <a:t>više</a:t>
            </a:r>
            <a:r>
              <a:rPr lang="en-US" dirty="0">
                <a:solidFill>
                  <a:schemeClr val="bg1"/>
                </a:solidFill>
              </a:rPr>
              <a:t> od </a:t>
            </a:r>
            <a:r>
              <a:rPr lang="en-US" dirty="0" err="1">
                <a:solidFill>
                  <a:schemeClr val="bg1"/>
                </a:solidFill>
              </a:rPr>
              <a:t>jedne</a:t>
            </a:r>
            <a:r>
              <a:rPr lang="en-US" dirty="0">
                <a:solidFill>
                  <a:schemeClr val="bg1"/>
                </a:solidFill>
              </a:rPr>
              <a:t> </a:t>
            </a:r>
            <a:r>
              <a:rPr lang="en-US" dirty="0" err="1">
                <a:solidFill>
                  <a:schemeClr val="bg1"/>
                </a:solidFill>
              </a:rPr>
              <a:t>sekunde</a:t>
            </a:r>
            <a:r>
              <a:rPr lang="en-US" dirty="0">
                <a:solidFill>
                  <a:schemeClr val="bg1"/>
                </a:solidFill>
              </a:rPr>
              <a:t> (</a:t>
            </a:r>
            <a:r>
              <a:rPr lang="en-US" dirty="0" err="1">
                <a:solidFill>
                  <a:schemeClr val="bg1"/>
                </a:solidFill>
              </a:rPr>
              <a:t>uglavnom</a:t>
            </a:r>
            <a:r>
              <a:rPr lang="en-US" dirty="0">
                <a:solidFill>
                  <a:schemeClr val="bg1"/>
                </a:solidFill>
              </a:rPr>
              <a:t> </a:t>
            </a:r>
            <a:r>
              <a:rPr lang="en-US" dirty="0" err="1">
                <a:solidFill>
                  <a:schemeClr val="bg1"/>
                </a:solidFill>
              </a:rPr>
              <a:t>zbog</a:t>
            </a:r>
            <a:r>
              <a:rPr lang="en-US" dirty="0">
                <a:solidFill>
                  <a:schemeClr val="bg1"/>
                </a:solidFill>
              </a:rPr>
              <a:t> </a:t>
            </a:r>
            <a:r>
              <a:rPr lang="en-US" dirty="0" err="1">
                <a:solidFill>
                  <a:schemeClr val="bg1"/>
                </a:solidFill>
              </a:rPr>
              <a:t>potrebe</a:t>
            </a:r>
            <a:r>
              <a:rPr lang="en-US" dirty="0">
                <a:solidFill>
                  <a:schemeClr val="bg1"/>
                </a:solidFill>
              </a:rPr>
              <a:t> da se </a:t>
            </a:r>
            <a:r>
              <a:rPr lang="en-US" dirty="0" err="1">
                <a:solidFill>
                  <a:schemeClr val="bg1"/>
                </a:solidFill>
              </a:rPr>
              <a:t>svaki</a:t>
            </a:r>
            <a:r>
              <a:rPr lang="en-US" dirty="0">
                <a:solidFill>
                  <a:schemeClr val="bg1"/>
                </a:solidFill>
              </a:rPr>
              <a:t> put </a:t>
            </a:r>
            <a:r>
              <a:rPr lang="en-US" dirty="0" err="1">
                <a:solidFill>
                  <a:schemeClr val="bg1"/>
                </a:solidFill>
              </a:rPr>
              <a:t>serijalizuje</a:t>
            </a:r>
            <a:r>
              <a:rPr lang="en-US" dirty="0">
                <a:solidFill>
                  <a:schemeClr val="bg1"/>
                </a:solidFill>
              </a:rPr>
              <a:t>/</a:t>
            </a:r>
            <a:r>
              <a:rPr lang="en-US" dirty="0" err="1">
                <a:solidFill>
                  <a:schemeClr val="bg1"/>
                </a:solidFill>
              </a:rPr>
              <a:t>deserijalizuje</a:t>
            </a:r>
            <a:r>
              <a:rPr lang="en-US" dirty="0">
                <a:solidFill>
                  <a:schemeClr val="bg1"/>
                </a:solidFill>
              </a:rPr>
              <a:t> </a:t>
            </a:r>
            <a:r>
              <a:rPr lang="en-US" dirty="0" err="1">
                <a:solidFill>
                  <a:schemeClr val="bg1"/>
                </a:solidFill>
              </a:rPr>
              <a:t>ceo</a:t>
            </a:r>
            <a:r>
              <a:rPr lang="en-US" dirty="0">
                <a:solidFill>
                  <a:schemeClr val="bg1"/>
                </a:solidFill>
              </a:rPr>
              <a:t> </a:t>
            </a:r>
            <a:r>
              <a:rPr lang="en-US" dirty="0" err="1">
                <a:solidFill>
                  <a:schemeClr val="bg1"/>
                </a:solidFill>
              </a:rPr>
              <a:t>dokument</a:t>
            </a:r>
            <a:r>
              <a:rPr lang="en-US" dirty="0" smtClean="0">
                <a:solidFill>
                  <a:schemeClr val="bg1"/>
                </a:solidFill>
              </a:rPr>
              <a:t>).</a:t>
            </a:r>
            <a:endParaRPr lang="sr-Latn-RS" dirty="0" smtClean="0">
              <a:solidFill>
                <a:schemeClr val="bg1"/>
              </a:solidFill>
            </a:endParaRPr>
          </a:p>
          <a:p>
            <a:pPr algn="just"/>
            <a:r>
              <a:rPr lang="en-US" dirty="0" smtClean="0">
                <a:solidFill>
                  <a:schemeClr val="bg1"/>
                </a:solidFill>
              </a:rPr>
              <a:t> </a:t>
            </a:r>
            <a:r>
              <a:rPr lang="en-US" dirty="0" err="1">
                <a:solidFill>
                  <a:schemeClr val="bg1"/>
                </a:solidFill>
              </a:rPr>
              <a:t>Naravno</a:t>
            </a:r>
            <a:r>
              <a:rPr lang="en-US" dirty="0">
                <a:solidFill>
                  <a:schemeClr val="bg1"/>
                </a:solidFill>
              </a:rPr>
              <a:t> problem je </a:t>
            </a:r>
            <a:r>
              <a:rPr lang="en-US" dirty="0" err="1">
                <a:solidFill>
                  <a:schemeClr val="bg1"/>
                </a:solidFill>
              </a:rPr>
              <a:t>i</a:t>
            </a:r>
            <a:r>
              <a:rPr lang="en-US" dirty="0">
                <a:solidFill>
                  <a:schemeClr val="bg1"/>
                </a:solidFill>
              </a:rPr>
              <a:t> </a:t>
            </a:r>
            <a:r>
              <a:rPr lang="en-US" dirty="0" err="1">
                <a:solidFill>
                  <a:schemeClr val="bg1"/>
                </a:solidFill>
              </a:rPr>
              <a:t>memorija</a:t>
            </a:r>
            <a:r>
              <a:rPr lang="en-US" dirty="0" smtClean="0">
                <a:solidFill>
                  <a:schemeClr val="bg1"/>
                </a:solidFill>
              </a:rPr>
              <a:t>.</a:t>
            </a:r>
            <a:endParaRPr lang="sr-Latn-RS" dirty="0" smtClean="0">
              <a:solidFill>
                <a:schemeClr val="bg1"/>
              </a:solidFill>
            </a:endParaRPr>
          </a:p>
          <a:p>
            <a:pPr algn="just"/>
            <a:r>
              <a:rPr lang="en-US" dirty="0" smtClean="0">
                <a:solidFill>
                  <a:schemeClr val="bg1"/>
                </a:solidFill>
              </a:rPr>
              <a:t> </a:t>
            </a:r>
            <a:r>
              <a:rPr lang="en-US" dirty="0" err="1">
                <a:solidFill>
                  <a:schemeClr val="bg1"/>
                </a:solidFill>
              </a:rPr>
              <a:t>Već</a:t>
            </a:r>
            <a:r>
              <a:rPr lang="en-US" dirty="0">
                <a:solidFill>
                  <a:schemeClr val="bg1"/>
                </a:solidFill>
              </a:rPr>
              <a:t> je </a:t>
            </a:r>
            <a:r>
              <a:rPr lang="en-US" dirty="0" err="1">
                <a:solidFill>
                  <a:schemeClr val="bg1"/>
                </a:solidFill>
              </a:rPr>
              <a:t>rečeno</a:t>
            </a:r>
            <a:r>
              <a:rPr lang="en-US" dirty="0">
                <a:solidFill>
                  <a:schemeClr val="bg1"/>
                </a:solidFill>
              </a:rPr>
              <a:t> da je </a:t>
            </a:r>
            <a:r>
              <a:rPr lang="en-US" dirty="0" err="1">
                <a:solidFill>
                  <a:schemeClr val="bg1"/>
                </a:solidFill>
              </a:rPr>
              <a:t>maksimalna</a:t>
            </a:r>
            <a:r>
              <a:rPr lang="en-US" dirty="0">
                <a:solidFill>
                  <a:schemeClr val="bg1"/>
                </a:solidFill>
              </a:rPr>
              <a:t> </a:t>
            </a:r>
            <a:r>
              <a:rPr lang="en-US" dirty="0" err="1">
                <a:solidFill>
                  <a:schemeClr val="bg1"/>
                </a:solidFill>
              </a:rPr>
              <a:t>veličina</a:t>
            </a:r>
            <a:r>
              <a:rPr lang="en-US" dirty="0">
                <a:solidFill>
                  <a:schemeClr val="bg1"/>
                </a:solidFill>
              </a:rPr>
              <a:t> </a:t>
            </a:r>
            <a:r>
              <a:rPr lang="en-US" dirty="0" err="1">
                <a:solidFill>
                  <a:schemeClr val="bg1"/>
                </a:solidFill>
              </a:rPr>
              <a:t>dokumenata</a:t>
            </a:r>
            <a:r>
              <a:rPr lang="en-US" dirty="0">
                <a:solidFill>
                  <a:schemeClr val="bg1"/>
                </a:solidFill>
              </a:rPr>
              <a:t> 16MB. Na </a:t>
            </a:r>
            <a:r>
              <a:rPr lang="en-US" dirty="0" err="1">
                <a:solidFill>
                  <a:schemeClr val="bg1"/>
                </a:solidFill>
              </a:rPr>
              <a:t>ovaj</a:t>
            </a:r>
            <a:r>
              <a:rPr lang="en-US" dirty="0">
                <a:solidFill>
                  <a:schemeClr val="bg1"/>
                </a:solidFill>
              </a:rPr>
              <a:t> </a:t>
            </a:r>
            <a:r>
              <a:rPr lang="en-US" dirty="0" err="1">
                <a:solidFill>
                  <a:schemeClr val="bg1"/>
                </a:solidFill>
              </a:rPr>
              <a:t>način</a:t>
            </a:r>
            <a:r>
              <a:rPr lang="en-US" dirty="0">
                <a:solidFill>
                  <a:schemeClr val="bg1"/>
                </a:solidFill>
              </a:rPr>
              <a:t> </a:t>
            </a:r>
            <a:r>
              <a:rPr lang="en-US" dirty="0" err="1">
                <a:solidFill>
                  <a:schemeClr val="bg1"/>
                </a:solidFill>
              </a:rPr>
              <a:t>može</a:t>
            </a:r>
            <a:r>
              <a:rPr lang="en-US" dirty="0">
                <a:solidFill>
                  <a:schemeClr val="bg1"/>
                </a:solidFill>
              </a:rPr>
              <a:t> se </a:t>
            </a:r>
            <a:r>
              <a:rPr lang="en-US" dirty="0" err="1">
                <a:solidFill>
                  <a:schemeClr val="bg1"/>
                </a:solidFill>
              </a:rPr>
              <a:t>lako</a:t>
            </a:r>
            <a:r>
              <a:rPr lang="en-US" dirty="0">
                <a:solidFill>
                  <a:schemeClr val="bg1"/>
                </a:solidFill>
              </a:rPr>
              <a:t> </a:t>
            </a:r>
            <a:r>
              <a:rPr lang="en-US" dirty="0" err="1">
                <a:solidFill>
                  <a:schemeClr val="bg1"/>
                </a:solidFill>
              </a:rPr>
              <a:t>prekoračiti</a:t>
            </a:r>
            <a:r>
              <a:rPr lang="en-US" dirty="0">
                <a:solidFill>
                  <a:schemeClr val="bg1"/>
                </a:solidFill>
              </a:rPr>
              <a:t> ova </a:t>
            </a:r>
            <a:r>
              <a:rPr lang="en-US" dirty="0" err="1">
                <a:solidFill>
                  <a:schemeClr val="bg1"/>
                </a:solidFill>
              </a:rPr>
              <a:t>granica</a:t>
            </a:r>
            <a:r>
              <a:rPr lang="en-US" dirty="0">
                <a:solidFill>
                  <a:schemeClr val="bg1"/>
                </a:solidFill>
              </a:rPr>
              <a:t>. Na </a:t>
            </a:r>
            <a:r>
              <a:rPr lang="en-US" dirty="0" err="1">
                <a:solidFill>
                  <a:schemeClr val="bg1"/>
                </a:solidFill>
              </a:rPr>
              <a:t>sledećoj</a:t>
            </a:r>
            <a:r>
              <a:rPr lang="en-US" dirty="0">
                <a:solidFill>
                  <a:schemeClr val="bg1"/>
                </a:solidFill>
              </a:rPr>
              <a:t> </a:t>
            </a:r>
            <a:r>
              <a:rPr lang="en-US" dirty="0" err="1">
                <a:solidFill>
                  <a:schemeClr val="bg1"/>
                </a:solidFill>
              </a:rPr>
              <a:t>slici</a:t>
            </a:r>
            <a:r>
              <a:rPr lang="en-US" dirty="0">
                <a:solidFill>
                  <a:schemeClr val="bg1"/>
                </a:solidFill>
              </a:rPr>
              <a:t> </a:t>
            </a:r>
            <a:r>
              <a:rPr lang="en-US" dirty="0" err="1">
                <a:solidFill>
                  <a:schemeClr val="bg1"/>
                </a:solidFill>
              </a:rPr>
              <a:t>prikazane</a:t>
            </a:r>
            <a:r>
              <a:rPr lang="en-US" dirty="0">
                <a:solidFill>
                  <a:schemeClr val="bg1"/>
                </a:solidFill>
              </a:rPr>
              <a:t> </a:t>
            </a:r>
            <a:r>
              <a:rPr lang="en-US" dirty="0" err="1">
                <a:solidFill>
                  <a:schemeClr val="bg1"/>
                </a:solidFill>
              </a:rPr>
              <a:t>su</a:t>
            </a:r>
            <a:r>
              <a:rPr lang="en-US" dirty="0">
                <a:solidFill>
                  <a:schemeClr val="bg1"/>
                </a:solidFill>
              </a:rPr>
              <a:t> </a:t>
            </a:r>
            <a:r>
              <a:rPr lang="en-US" dirty="0" err="1">
                <a:solidFill>
                  <a:schemeClr val="bg1"/>
                </a:solidFill>
              </a:rPr>
              <a:t>dve</a:t>
            </a:r>
            <a:r>
              <a:rPr lang="en-US" dirty="0">
                <a:solidFill>
                  <a:schemeClr val="bg1"/>
                </a:solidFill>
              </a:rPr>
              <a:t> </a:t>
            </a:r>
            <a:r>
              <a:rPr lang="en-US" dirty="0" err="1">
                <a:solidFill>
                  <a:schemeClr val="bg1"/>
                </a:solidFill>
              </a:rPr>
              <a:t>pomenute</a:t>
            </a:r>
            <a:r>
              <a:rPr lang="en-US" dirty="0">
                <a:solidFill>
                  <a:schemeClr val="bg1"/>
                </a:solidFill>
              </a:rPr>
              <a:t> </a:t>
            </a:r>
            <a:r>
              <a:rPr lang="en-US" dirty="0" err="1">
                <a:solidFill>
                  <a:schemeClr val="bg1"/>
                </a:solidFill>
              </a:rPr>
              <a:t>kolekcije</a:t>
            </a:r>
            <a:r>
              <a:rPr lang="en-US" dirty="0">
                <a:solidFill>
                  <a:schemeClr val="bg1"/>
                </a:solidFill>
              </a:rPr>
              <a:t> o </a:t>
            </a:r>
            <a:r>
              <a:rPr lang="en-US" dirty="0" err="1">
                <a:solidFill>
                  <a:schemeClr val="bg1"/>
                </a:solidFill>
              </a:rPr>
              <a:t>kupcima</a:t>
            </a:r>
            <a:r>
              <a:rPr lang="en-US" dirty="0">
                <a:solidFill>
                  <a:schemeClr val="bg1"/>
                </a:solidFill>
              </a:rPr>
              <a:t> </a:t>
            </a:r>
            <a:r>
              <a:rPr lang="en-US" dirty="0" err="1">
                <a:solidFill>
                  <a:schemeClr val="bg1"/>
                </a:solidFill>
              </a:rPr>
              <a:t>koje</a:t>
            </a:r>
            <a:r>
              <a:rPr lang="en-US" dirty="0">
                <a:solidFill>
                  <a:schemeClr val="bg1"/>
                </a:solidFill>
              </a:rPr>
              <a:t> </a:t>
            </a:r>
            <a:r>
              <a:rPr lang="en-US" dirty="0" err="1">
                <a:solidFill>
                  <a:schemeClr val="bg1"/>
                </a:solidFill>
              </a:rPr>
              <a:t>sam</a:t>
            </a:r>
            <a:r>
              <a:rPr lang="en-US" dirty="0">
                <a:solidFill>
                  <a:schemeClr val="bg1"/>
                </a:solidFill>
              </a:rPr>
              <a:t> </a:t>
            </a:r>
            <a:r>
              <a:rPr lang="en-US" dirty="0" err="1" smtClean="0">
                <a:solidFill>
                  <a:schemeClr val="bg1"/>
                </a:solidFill>
              </a:rPr>
              <a:t>kreirala</a:t>
            </a:r>
            <a:r>
              <a:rPr lang="sr-Latn-RS" dirty="0" smtClean="0">
                <a:solidFill>
                  <a:schemeClr val="bg1"/>
                </a:solidFill>
              </a:rPr>
              <a:t>.</a:t>
            </a:r>
          </a:p>
          <a:p>
            <a:pPr algn="just"/>
            <a:endParaRPr lang="en-US" sz="1200" dirty="0">
              <a:solidFill>
                <a:schemeClr val="bg1"/>
              </a:solidFill>
            </a:endParaRPr>
          </a:p>
        </p:txBody>
      </p:sp>
    </p:spTree>
    <p:extLst>
      <p:ext uri="{BB962C8B-B14F-4D97-AF65-F5344CB8AC3E}">
        <p14:creationId xmlns:p14="http://schemas.microsoft.com/office/powerpoint/2010/main" val="1871601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Praktični deo- </a:t>
            </a:r>
            <a:r>
              <a:rPr lang="en-US" dirty="0"/>
              <a:t>Embedded vs Referenced</a:t>
            </a:r>
            <a:br>
              <a:rPr lang="en-US" dirty="0"/>
            </a:b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6292" t="53335" r="26742" b="25681"/>
          <a:stretch/>
        </p:blipFill>
        <p:spPr>
          <a:xfrm>
            <a:off x="867213" y="1040180"/>
            <a:ext cx="7078896" cy="1651648"/>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6292" t="37347" r="26180" b="29878"/>
          <a:stretch/>
        </p:blipFill>
        <p:spPr>
          <a:xfrm>
            <a:off x="867213" y="2794570"/>
            <a:ext cx="7078896" cy="2151016"/>
          </a:xfrm>
          <a:prstGeom prst="rect">
            <a:avLst/>
          </a:prstGeom>
        </p:spPr>
      </p:pic>
    </p:spTree>
    <p:extLst>
      <p:ext uri="{BB962C8B-B14F-4D97-AF65-F5344CB8AC3E}">
        <p14:creationId xmlns:p14="http://schemas.microsoft.com/office/powerpoint/2010/main" val="4093592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Praktični deo- Agregacija</a:t>
            </a:r>
            <a:r>
              <a:rPr lang="en-US" dirty="0"/>
              <a:t/>
            </a:r>
            <a:br>
              <a:rPr lang="en-US" dirty="0"/>
            </a:br>
            <a:endParaRPr lang="en-US" dirty="0"/>
          </a:p>
        </p:txBody>
      </p:sp>
      <p:sp>
        <p:nvSpPr>
          <p:cNvPr id="3" name="TextBox 2"/>
          <p:cNvSpPr txBox="1"/>
          <p:nvPr/>
        </p:nvSpPr>
        <p:spPr>
          <a:xfrm>
            <a:off x="713100" y="1020959"/>
            <a:ext cx="7559689" cy="1200329"/>
          </a:xfrm>
          <a:prstGeom prst="rect">
            <a:avLst/>
          </a:prstGeom>
          <a:noFill/>
        </p:spPr>
        <p:txBody>
          <a:bodyPr wrap="square" rtlCol="0">
            <a:spAutoFit/>
          </a:bodyPr>
          <a:lstStyle/>
          <a:p>
            <a:pPr algn="just"/>
            <a:r>
              <a:rPr lang="en-US" sz="1200" dirty="0"/>
              <a:t> </a:t>
            </a:r>
            <a:r>
              <a:rPr lang="en-US" sz="1200" dirty="0" err="1">
                <a:solidFill>
                  <a:schemeClr val="bg1"/>
                </a:solidFill>
              </a:rPr>
              <a:t>Agregacija</a:t>
            </a:r>
            <a:r>
              <a:rPr lang="en-US" sz="1200" dirty="0">
                <a:solidFill>
                  <a:schemeClr val="bg1"/>
                </a:solidFill>
              </a:rPr>
              <a:t> je </a:t>
            </a:r>
            <a:r>
              <a:rPr lang="en-US" sz="1200" dirty="0" err="1">
                <a:solidFill>
                  <a:schemeClr val="bg1"/>
                </a:solidFill>
              </a:rPr>
              <a:t>način</a:t>
            </a:r>
            <a:r>
              <a:rPr lang="en-US" sz="1200" dirty="0">
                <a:solidFill>
                  <a:schemeClr val="bg1"/>
                </a:solidFill>
              </a:rPr>
              <a:t> </a:t>
            </a:r>
            <a:r>
              <a:rPr lang="en-US" sz="1200" dirty="0" err="1">
                <a:solidFill>
                  <a:schemeClr val="bg1"/>
                </a:solidFill>
              </a:rPr>
              <a:t>obrade</a:t>
            </a:r>
            <a:r>
              <a:rPr lang="en-US" sz="1200" dirty="0">
                <a:solidFill>
                  <a:schemeClr val="bg1"/>
                </a:solidFill>
              </a:rPr>
              <a:t> </a:t>
            </a:r>
            <a:r>
              <a:rPr lang="en-US" sz="1200" dirty="0" err="1">
                <a:solidFill>
                  <a:schemeClr val="bg1"/>
                </a:solidFill>
              </a:rPr>
              <a:t>velikog</a:t>
            </a:r>
            <a:r>
              <a:rPr lang="en-US" sz="1200" dirty="0">
                <a:solidFill>
                  <a:schemeClr val="bg1"/>
                </a:solidFill>
              </a:rPr>
              <a:t> </a:t>
            </a:r>
            <a:r>
              <a:rPr lang="en-US" sz="1200" dirty="0" err="1">
                <a:solidFill>
                  <a:schemeClr val="bg1"/>
                </a:solidFill>
              </a:rPr>
              <a:t>broja</a:t>
            </a:r>
            <a:r>
              <a:rPr lang="en-US" sz="1200" dirty="0">
                <a:solidFill>
                  <a:schemeClr val="bg1"/>
                </a:solidFill>
              </a:rPr>
              <a:t> </a:t>
            </a:r>
            <a:r>
              <a:rPr lang="en-US" sz="1200" dirty="0" err="1">
                <a:solidFill>
                  <a:schemeClr val="bg1"/>
                </a:solidFill>
              </a:rPr>
              <a:t>dokumenata</a:t>
            </a:r>
            <a:r>
              <a:rPr lang="en-US" sz="1200" dirty="0">
                <a:solidFill>
                  <a:schemeClr val="bg1"/>
                </a:solidFill>
              </a:rPr>
              <a:t> u </a:t>
            </a:r>
            <a:r>
              <a:rPr lang="en-US" sz="1200" dirty="0" err="1">
                <a:solidFill>
                  <a:schemeClr val="bg1"/>
                </a:solidFill>
              </a:rPr>
              <a:t>kolekciji</a:t>
            </a:r>
            <a:r>
              <a:rPr lang="en-US" sz="1200" dirty="0">
                <a:solidFill>
                  <a:schemeClr val="bg1"/>
                </a:solidFill>
              </a:rPr>
              <a:t> </a:t>
            </a:r>
            <a:r>
              <a:rPr lang="en-US" sz="1200" dirty="0" err="1">
                <a:solidFill>
                  <a:schemeClr val="bg1"/>
                </a:solidFill>
              </a:rPr>
              <a:t>putem</a:t>
            </a:r>
            <a:r>
              <a:rPr lang="en-US" sz="1200" dirty="0">
                <a:solidFill>
                  <a:schemeClr val="bg1"/>
                </a:solidFill>
              </a:rPr>
              <a:t> </a:t>
            </a:r>
            <a:r>
              <a:rPr lang="en-US" sz="1200" dirty="0" err="1">
                <a:solidFill>
                  <a:schemeClr val="bg1"/>
                </a:solidFill>
              </a:rPr>
              <a:t>njihovog</a:t>
            </a:r>
            <a:r>
              <a:rPr lang="en-US" sz="1200" dirty="0">
                <a:solidFill>
                  <a:schemeClr val="bg1"/>
                </a:solidFill>
              </a:rPr>
              <a:t> </a:t>
            </a:r>
            <a:r>
              <a:rPr lang="en-US" sz="1200" dirty="0" err="1">
                <a:solidFill>
                  <a:schemeClr val="bg1"/>
                </a:solidFill>
              </a:rPr>
              <a:t>prolaska</a:t>
            </a:r>
            <a:r>
              <a:rPr lang="en-US" sz="1200" dirty="0">
                <a:solidFill>
                  <a:schemeClr val="bg1"/>
                </a:solidFill>
              </a:rPr>
              <a:t> </a:t>
            </a:r>
            <a:r>
              <a:rPr lang="en-US" sz="1200" dirty="0" err="1">
                <a:solidFill>
                  <a:schemeClr val="bg1"/>
                </a:solidFill>
              </a:rPr>
              <a:t>kroz</a:t>
            </a:r>
            <a:r>
              <a:rPr lang="en-US" sz="1200" dirty="0">
                <a:solidFill>
                  <a:schemeClr val="bg1"/>
                </a:solidFill>
              </a:rPr>
              <a:t> </a:t>
            </a:r>
            <a:r>
              <a:rPr lang="en-US" sz="1200" dirty="0" err="1">
                <a:solidFill>
                  <a:schemeClr val="bg1"/>
                </a:solidFill>
              </a:rPr>
              <a:t>različite</a:t>
            </a:r>
            <a:r>
              <a:rPr lang="en-US" sz="1200" dirty="0">
                <a:solidFill>
                  <a:schemeClr val="bg1"/>
                </a:solidFill>
              </a:rPr>
              <a:t> faze. </a:t>
            </a:r>
            <a:endParaRPr lang="sr-Latn-RS" sz="1200" dirty="0" smtClean="0">
              <a:solidFill>
                <a:schemeClr val="bg1"/>
              </a:solidFill>
            </a:endParaRPr>
          </a:p>
          <a:p>
            <a:pPr algn="just"/>
            <a:r>
              <a:rPr lang="en-US" sz="1200" dirty="0" err="1">
                <a:solidFill>
                  <a:schemeClr val="bg1"/>
                </a:solidFill>
              </a:rPr>
              <a:t>Jedan</a:t>
            </a:r>
            <a:r>
              <a:rPr lang="en-US" sz="1200" dirty="0">
                <a:solidFill>
                  <a:schemeClr val="bg1"/>
                </a:solidFill>
              </a:rPr>
              <a:t> od </a:t>
            </a:r>
            <a:r>
              <a:rPr lang="en-US" sz="1200" dirty="0" err="1">
                <a:solidFill>
                  <a:schemeClr val="bg1"/>
                </a:solidFill>
              </a:rPr>
              <a:t>najčešćih</a:t>
            </a:r>
            <a:r>
              <a:rPr lang="en-US" sz="1200" dirty="0">
                <a:solidFill>
                  <a:schemeClr val="bg1"/>
                </a:solidFill>
              </a:rPr>
              <a:t> </a:t>
            </a:r>
            <a:r>
              <a:rPr lang="en-US" sz="1200" dirty="0" err="1">
                <a:solidFill>
                  <a:schemeClr val="bg1"/>
                </a:solidFill>
              </a:rPr>
              <a:t>slučajeva</a:t>
            </a:r>
            <a:r>
              <a:rPr lang="en-US" sz="1200" dirty="0">
                <a:solidFill>
                  <a:schemeClr val="bg1"/>
                </a:solidFill>
              </a:rPr>
              <a:t> </a:t>
            </a:r>
            <a:r>
              <a:rPr lang="en-US" sz="1200" dirty="0" err="1">
                <a:solidFill>
                  <a:schemeClr val="bg1"/>
                </a:solidFill>
              </a:rPr>
              <a:t>upotrebe</a:t>
            </a:r>
            <a:r>
              <a:rPr lang="en-US" sz="1200" dirty="0">
                <a:solidFill>
                  <a:schemeClr val="bg1"/>
                </a:solidFill>
              </a:rPr>
              <a:t> </a:t>
            </a:r>
            <a:r>
              <a:rPr lang="en-US" sz="1200" dirty="0" err="1">
                <a:solidFill>
                  <a:schemeClr val="bg1"/>
                </a:solidFill>
              </a:rPr>
              <a:t>agregacije</a:t>
            </a:r>
            <a:r>
              <a:rPr lang="en-US" sz="1200" dirty="0">
                <a:solidFill>
                  <a:schemeClr val="bg1"/>
                </a:solidFill>
              </a:rPr>
              <a:t> je </a:t>
            </a:r>
            <a:r>
              <a:rPr lang="en-US" sz="1200" dirty="0" err="1">
                <a:solidFill>
                  <a:schemeClr val="bg1"/>
                </a:solidFill>
              </a:rPr>
              <a:t>izračunavanje</a:t>
            </a:r>
            <a:r>
              <a:rPr lang="en-US" sz="1200" dirty="0">
                <a:solidFill>
                  <a:schemeClr val="bg1"/>
                </a:solidFill>
              </a:rPr>
              <a:t> </a:t>
            </a:r>
            <a:r>
              <a:rPr lang="en-US" sz="1200" dirty="0" err="1">
                <a:solidFill>
                  <a:schemeClr val="bg1"/>
                </a:solidFill>
              </a:rPr>
              <a:t>zbirnih</a:t>
            </a:r>
            <a:r>
              <a:rPr lang="en-US" sz="1200" dirty="0">
                <a:solidFill>
                  <a:schemeClr val="bg1"/>
                </a:solidFill>
              </a:rPr>
              <a:t> </a:t>
            </a:r>
            <a:r>
              <a:rPr lang="en-US" sz="1200" dirty="0" err="1">
                <a:solidFill>
                  <a:schemeClr val="bg1"/>
                </a:solidFill>
              </a:rPr>
              <a:t>vrednosti</a:t>
            </a:r>
            <a:r>
              <a:rPr lang="en-US" sz="1200" dirty="0">
                <a:solidFill>
                  <a:schemeClr val="bg1"/>
                </a:solidFill>
              </a:rPr>
              <a:t> </a:t>
            </a:r>
            <a:r>
              <a:rPr lang="en-US" sz="1200" dirty="0" err="1">
                <a:solidFill>
                  <a:schemeClr val="bg1"/>
                </a:solidFill>
              </a:rPr>
              <a:t>za</a:t>
            </a:r>
            <a:r>
              <a:rPr lang="en-US" sz="1200" dirty="0">
                <a:solidFill>
                  <a:schemeClr val="bg1"/>
                </a:solidFill>
              </a:rPr>
              <a:t> </a:t>
            </a:r>
            <a:r>
              <a:rPr lang="en-US" sz="1200" dirty="0" err="1">
                <a:solidFill>
                  <a:schemeClr val="bg1"/>
                </a:solidFill>
              </a:rPr>
              <a:t>grupe</a:t>
            </a:r>
            <a:r>
              <a:rPr lang="en-US" sz="1200" dirty="0">
                <a:solidFill>
                  <a:schemeClr val="bg1"/>
                </a:solidFill>
              </a:rPr>
              <a:t> </a:t>
            </a:r>
            <a:r>
              <a:rPr lang="en-US" sz="1200" dirty="0" err="1">
                <a:solidFill>
                  <a:schemeClr val="bg1"/>
                </a:solidFill>
              </a:rPr>
              <a:t>dokumenata</a:t>
            </a:r>
            <a:r>
              <a:rPr lang="en-US" sz="1200" dirty="0">
                <a:solidFill>
                  <a:schemeClr val="bg1"/>
                </a:solidFill>
              </a:rPr>
              <a:t>. </a:t>
            </a:r>
            <a:r>
              <a:rPr lang="en-US" sz="1200" dirty="0" err="1">
                <a:solidFill>
                  <a:schemeClr val="bg1"/>
                </a:solidFill>
              </a:rPr>
              <a:t>Ovo</a:t>
            </a:r>
            <a:r>
              <a:rPr lang="en-US" sz="1200" dirty="0">
                <a:solidFill>
                  <a:schemeClr val="bg1"/>
                </a:solidFill>
              </a:rPr>
              <a:t> je </a:t>
            </a:r>
            <a:r>
              <a:rPr lang="en-US" sz="1200" dirty="0" err="1">
                <a:solidFill>
                  <a:schemeClr val="bg1"/>
                </a:solidFill>
              </a:rPr>
              <a:t>slično</a:t>
            </a:r>
            <a:r>
              <a:rPr lang="en-US" sz="1200" dirty="0">
                <a:solidFill>
                  <a:schemeClr val="bg1"/>
                </a:solidFill>
              </a:rPr>
              <a:t> </a:t>
            </a:r>
            <a:r>
              <a:rPr lang="en-US" sz="1200" dirty="0" err="1">
                <a:solidFill>
                  <a:schemeClr val="bg1"/>
                </a:solidFill>
              </a:rPr>
              <a:t>osnovnom</a:t>
            </a:r>
            <a:r>
              <a:rPr lang="en-US" sz="1200" dirty="0">
                <a:solidFill>
                  <a:schemeClr val="bg1"/>
                </a:solidFill>
              </a:rPr>
              <a:t> </a:t>
            </a:r>
            <a:r>
              <a:rPr lang="en-US" sz="1200" dirty="0" err="1">
                <a:solidFill>
                  <a:schemeClr val="bg1"/>
                </a:solidFill>
              </a:rPr>
              <a:t>agregiranju</a:t>
            </a:r>
            <a:r>
              <a:rPr lang="en-US" sz="1200" dirty="0">
                <a:solidFill>
                  <a:schemeClr val="bg1"/>
                </a:solidFill>
              </a:rPr>
              <a:t> </a:t>
            </a:r>
            <a:r>
              <a:rPr lang="en-US" sz="1200" dirty="0" err="1">
                <a:solidFill>
                  <a:schemeClr val="bg1"/>
                </a:solidFill>
              </a:rPr>
              <a:t>dostupnom</a:t>
            </a:r>
            <a:r>
              <a:rPr lang="en-US" sz="1200" dirty="0">
                <a:solidFill>
                  <a:schemeClr val="bg1"/>
                </a:solidFill>
              </a:rPr>
              <a:t> u SQL-u </a:t>
            </a:r>
            <a:r>
              <a:rPr lang="en-US" sz="1200" dirty="0" err="1">
                <a:solidFill>
                  <a:schemeClr val="bg1"/>
                </a:solidFill>
              </a:rPr>
              <a:t>sa</a:t>
            </a:r>
            <a:r>
              <a:rPr lang="en-US" sz="1200" dirty="0">
                <a:solidFill>
                  <a:schemeClr val="bg1"/>
                </a:solidFill>
              </a:rPr>
              <a:t> </a:t>
            </a:r>
            <a:r>
              <a:rPr lang="en-US" sz="1200" dirty="0" err="1">
                <a:solidFill>
                  <a:schemeClr val="bg1"/>
                </a:solidFill>
              </a:rPr>
              <a:t>klauzulom</a:t>
            </a:r>
            <a:r>
              <a:rPr lang="en-US" sz="1200" dirty="0">
                <a:solidFill>
                  <a:schemeClr val="bg1"/>
                </a:solidFill>
              </a:rPr>
              <a:t> GROUP BY </a:t>
            </a:r>
            <a:r>
              <a:rPr lang="en-US" sz="1200" dirty="0" err="1">
                <a:solidFill>
                  <a:schemeClr val="bg1"/>
                </a:solidFill>
              </a:rPr>
              <a:t>i</a:t>
            </a:r>
            <a:r>
              <a:rPr lang="en-US" sz="1200" dirty="0">
                <a:solidFill>
                  <a:schemeClr val="bg1"/>
                </a:solidFill>
              </a:rPr>
              <a:t> </a:t>
            </a:r>
            <a:r>
              <a:rPr lang="en-US" sz="1200" dirty="0" err="1">
                <a:solidFill>
                  <a:schemeClr val="bg1"/>
                </a:solidFill>
              </a:rPr>
              <a:t>funkcijama</a:t>
            </a:r>
            <a:r>
              <a:rPr lang="en-US" sz="1200" dirty="0">
                <a:solidFill>
                  <a:schemeClr val="bg1"/>
                </a:solidFill>
              </a:rPr>
              <a:t> COUNT, SUM </a:t>
            </a:r>
            <a:r>
              <a:rPr lang="en-US" sz="1200" dirty="0" err="1">
                <a:solidFill>
                  <a:schemeClr val="bg1"/>
                </a:solidFill>
              </a:rPr>
              <a:t>i</a:t>
            </a:r>
            <a:r>
              <a:rPr lang="en-US" sz="1200" dirty="0">
                <a:solidFill>
                  <a:schemeClr val="bg1"/>
                </a:solidFill>
              </a:rPr>
              <a:t> AVG. MongoDB </a:t>
            </a:r>
            <a:r>
              <a:rPr lang="en-US" sz="1200" dirty="0" err="1">
                <a:solidFill>
                  <a:schemeClr val="bg1"/>
                </a:solidFill>
              </a:rPr>
              <a:t>agregacija</a:t>
            </a:r>
            <a:r>
              <a:rPr lang="en-US" sz="1200" dirty="0">
                <a:solidFill>
                  <a:schemeClr val="bg1"/>
                </a:solidFill>
              </a:rPr>
              <a:t> ide </a:t>
            </a:r>
            <a:r>
              <a:rPr lang="en-US" sz="1200" dirty="0" err="1">
                <a:solidFill>
                  <a:schemeClr val="bg1"/>
                </a:solidFill>
              </a:rPr>
              <a:t>dalje</a:t>
            </a:r>
            <a:r>
              <a:rPr lang="en-US" sz="1200" dirty="0">
                <a:solidFill>
                  <a:schemeClr val="bg1"/>
                </a:solidFill>
              </a:rPr>
              <a:t> </a:t>
            </a:r>
            <a:r>
              <a:rPr lang="en-US" sz="1200" dirty="0" err="1">
                <a:solidFill>
                  <a:schemeClr val="bg1"/>
                </a:solidFill>
              </a:rPr>
              <a:t>i</a:t>
            </a:r>
            <a:r>
              <a:rPr lang="en-US" sz="1200" dirty="0">
                <a:solidFill>
                  <a:schemeClr val="bg1"/>
                </a:solidFill>
              </a:rPr>
              <a:t> </a:t>
            </a:r>
            <a:r>
              <a:rPr lang="en-US" sz="1200" dirty="0" err="1">
                <a:solidFill>
                  <a:schemeClr val="bg1"/>
                </a:solidFill>
              </a:rPr>
              <a:t>takođe</a:t>
            </a:r>
            <a:r>
              <a:rPr lang="en-US" sz="1200" dirty="0">
                <a:solidFill>
                  <a:schemeClr val="bg1"/>
                </a:solidFill>
              </a:rPr>
              <a:t> </a:t>
            </a:r>
            <a:r>
              <a:rPr lang="en-US" sz="1200" dirty="0" err="1">
                <a:solidFill>
                  <a:schemeClr val="bg1"/>
                </a:solidFill>
              </a:rPr>
              <a:t>može</a:t>
            </a:r>
            <a:r>
              <a:rPr lang="en-US" sz="1200" dirty="0">
                <a:solidFill>
                  <a:schemeClr val="bg1"/>
                </a:solidFill>
              </a:rPr>
              <a:t> da </a:t>
            </a:r>
            <a:r>
              <a:rPr lang="en-US" sz="1200" dirty="0" err="1">
                <a:solidFill>
                  <a:schemeClr val="bg1"/>
                </a:solidFill>
              </a:rPr>
              <a:t>obavlja</a:t>
            </a:r>
            <a:r>
              <a:rPr lang="en-US" sz="1200" dirty="0">
                <a:solidFill>
                  <a:schemeClr val="bg1"/>
                </a:solidFill>
              </a:rPr>
              <a:t> </a:t>
            </a:r>
            <a:r>
              <a:rPr lang="en-US" sz="1200" dirty="0" err="1">
                <a:solidFill>
                  <a:schemeClr val="bg1"/>
                </a:solidFill>
              </a:rPr>
              <a:t>spajanja</a:t>
            </a:r>
            <a:r>
              <a:rPr lang="en-US" sz="1200" dirty="0">
                <a:solidFill>
                  <a:schemeClr val="bg1"/>
                </a:solidFill>
              </a:rPr>
              <a:t> </a:t>
            </a:r>
            <a:r>
              <a:rPr lang="en-US" sz="1200" dirty="0" err="1">
                <a:solidFill>
                  <a:schemeClr val="bg1"/>
                </a:solidFill>
              </a:rPr>
              <a:t>nalik</a:t>
            </a:r>
            <a:r>
              <a:rPr lang="en-US" sz="1200" dirty="0">
                <a:solidFill>
                  <a:schemeClr val="bg1"/>
                </a:solidFill>
              </a:rPr>
              <a:t> </a:t>
            </a:r>
            <a:r>
              <a:rPr lang="en-US" sz="1200" dirty="0" err="1">
                <a:solidFill>
                  <a:schemeClr val="bg1"/>
                </a:solidFill>
              </a:rPr>
              <a:t>na</a:t>
            </a:r>
            <a:r>
              <a:rPr lang="en-US" sz="1200" dirty="0">
                <a:solidFill>
                  <a:schemeClr val="bg1"/>
                </a:solidFill>
              </a:rPr>
              <a:t> </a:t>
            </a:r>
            <a:r>
              <a:rPr lang="en-US" sz="1200" dirty="0" err="1">
                <a:solidFill>
                  <a:schemeClr val="bg1"/>
                </a:solidFill>
              </a:rPr>
              <a:t>relacije</a:t>
            </a:r>
            <a:r>
              <a:rPr lang="en-US" sz="1200" dirty="0">
                <a:solidFill>
                  <a:schemeClr val="bg1"/>
                </a:solidFill>
              </a:rPr>
              <a:t>, </a:t>
            </a:r>
            <a:r>
              <a:rPr lang="en-US" sz="1200" dirty="0" err="1">
                <a:solidFill>
                  <a:schemeClr val="bg1"/>
                </a:solidFill>
              </a:rPr>
              <a:t>preoblikuje</a:t>
            </a:r>
            <a:r>
              <a:rPr lang="en-US" sz="1200" dirty="0">
                <a:solidFill>
                  <a:schemeClr val="bg1"/>
                </a:solidFill>
              </a:rPr>
              <a:t> </a:t>
            </a:r>
            <a:r>
              <a:rPr lang="en-US" sz="1200" dirty="0" err="1">
                <a:solidFill>
                  <a:schemeClr val="bg1"/>
                </a:solidFill>
              </a:rPr>
              <a:t>dokumente</a:t>
            </a:r>
            <a:r>
              <a:rPr lang="en-US" sz="1200" dirty="0">
                <a:solidFill>
                  <a:schemeClr val="bg1"/>
                </a:solidFill>
              </a:rPr>
              <a:t>, </a:t>
            </a:r>
            <a:r>
              <a:rPr lang="en-US" sz="1200" dirty="0" err="1">
                <a:solidFill>
                  <a:schemeClr val="bg1"/>
                </a:solidFill>
              </a:rPr>
              <a:t>kreira</a:t>
            </a:r>
            <a:r>
              <a:rPr lang="en-US" sz="1200" dirty="0">
                <a:solidFill>
                  <a:schemeClr val="bg1"/>
                </a:solidFill>
              </a:rPr>
              <a:t> </a:t>
            </a:r>
            <a:r>
              <a:rPr lang="en-US" sz="1200" dirty="0" err="1">
                <a:solidFill>
                  <a:schemeClr val="bg1"/>
                </a:solidFill>
              </a:rPr>
              <a:t>nove</a:t>
            </a:r>
            <a:r>
              <a:rPr lang="en-US" sz="1200" dirty="0">
                <a:solidFill>
                  <a:schemeClr val="bg1"/>
                </a:solidFill>
              </a:rPr>
              <a:t> </a:t>
            </a:r>
            <a:r>
              <a:rPr lang="en-US" sz="1200" dirty="0" err="1">
                <a:solidFill>
                  <a:schemeClr val="bg1"/>
                </a:solidFill>
              </a:rPr>
              <a:t>i</a:t>
            </a:r>
            <a:r>
              <a:rPr lang="en-US" sz="1200" dirty="0">
                <a:solidFill>
                  <a:schemeClr val="bg1"/>
                </a:solidFill>
              </a:rPr>
              <a:t> </a:t>
            </a:r>
            <a:r>
              <a:rPr lang="en-US" sz="1200" dirty="0" err="1">
                <a:solidFill>
                  <a:schemeClr val="bg1"/>
                </a:solidFill>
              </a:rPr>
              <a:t>ažurira</a:t>
            </a:r>
            <a:r>
              <a:rPr lang="en-US" sz="1200" dirty="0">
                <a:solidFill>
                  <a:schemeClr val="bg1"/>
                </a:solidFill>
              </a:rPr>
              <a:t> </a:t>
            </a:r>
            <a:r>
              <a:rPr lang="en-US" sz="1200" dirty="0" err="1">
                <a:solidFill>
                  <a:schemeClr val="bg1"/>
                </a:solidFill>
              </a:rPr>
              <a:t>postojeće</a:t>
            </a:r>
            <a:r>
              <a:rPr lang="en-US" sz="1200" dirty="0">
                <a:solidFill>
                  <a:schemeClr val="bg1"/>
                </a:solidFill>
              </a:rPr>
              <a:t> </a:t>
            </a:r>
            <a:r>
              <a:rPr lang="en-US" sz="1200" dirty="0" err="1">
                <a:solidFill>
                  <a:schemeClr val="bg1"/>
                </a:solidFill>
              </a:rPr>
              <a:t>kolekcije</a:t>
            </a:r>
            <a:r>
              <a:rPr lang="en-US" sz="1200" dirty="0">
                <a:solidFill>
                  <a:schemeClr val="bg1"/>
                </a:solidFill>
              </a:rPr>
              <a:t> </a:t>
            </a:r>
            <a:r>
              <a:rPr lang="en-US" sz="1200" dirty="0" err="1">
                <a:solidFill>
                  <a:schemeClr val="bg1"/>
                </a:solidFill>
              </a:rPr>
              <a:t>itd</a:t>
            </a:r>
            <a:r>
              <a:rPr lang="en-US" sz="1200" dirty="0">
                <a:solidFill>
                  <a:schemeClr val="bg1"/>
                </a:solidFill>
              </a:rPr>
              <a:t>.</a:t>
            </a:r>
          </a:p>
          <a:p>
            <a:pPr algn="just"/>
            <a:r>
              <a:rPr lang="en-US" sz="1200" dirty="0" smtClean="0">
                <a:solidFill>
                  <a:schemeClr val="bg1"/>
                </a:solidFill>
              </a:rPr>
              <a:t>. </a:t>
            </a:r>
            <a:endParaRPr lang="en-US" sz="1200" dirty="0">
              <a:solidFill>
                <a:schemeClr val="bg1"/>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62" t="42343" r="23146" b="8894"/>
          <a:stretch/>
        </p:blipFill>
        <p:spPr>
          <a:xfrm>
            <a:off x="953496" y="2116476"/>
            <a:ext cx="7078895" cy="2506896"/>
          </a:xfrm>
          <a:prstGeom prst="rect">
            <a:avLst/>
          </a:prstGeom>
        </p:spPr>
      </p:pic>
    </p:spTree>
    <p:extLst>
      <p:ext uri="{BB962C8B-B14F-4D97-AF65-F5344CB8AC3E}">
        <p14:creationId xmlns:p14="http://schemas.microsoft.com/office/powerpoint/2010/main" val="1464446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8" name="Google Shape;3108;p43"/>
          <p:cNvSpPr txBox="1">
            <a:spLocks noGrp="1"/>
          </p:cNvSpPr>
          <p:nvPr>
            <p:ph type="subTitle" idx="1"/>
          </p:nvPr>
        </p:nvSpPr>
        <p:spPr>
          <a:xfrm>
            <a:off x="1360968" y="1204267"/>
            <a:ext cx="6487695" cy="24454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sz="4400" b="1" dirty="0" smtClean="0"/>
              <a:t>Hvala na pažnji! </a:t>
            </a:r>
            <a:r>
              <a:rPr lang="sr-Latn-RS" sz="4400" b="1" dirty="0" smtClean="0">
                <a:sym typeface="Wingdings" panose="05000000000000000000" pitchFamily="2" charset="2"/>
              </a:rPr>
              <a:t></a:t>
            </a:r>
            <a:endParaRPr sz="4400" b="1" dirty="0"/>
          </a:p>
        </p:txBody>
      </p:sp>
      <p:grpSp>
        <p:nvGrpSpPr>
          <p:cNvPr id="3109" name="Google Shape;3109;p43"/>
          <p:cNvGrpSpPr/>
          <p:nvPr/>
        </p:nvGrpSpPr>
        <p:grpSpPr>
          <a:xfrm>
            <a:off x="1837776" y="4281819"/>
            <a:ext cx="1252897" cy="51000"/>
            <a:chOff x="2915381" y="4104819"/>
            <a:chExt cx="1252897" cy="51000"/>
          </a:xfrm>
        </p:grpSpPr>
        <p:sp>
          <p:nvSpPr>
            <p:cNvPr id="3110" name="Google Shape;3110;p4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43"/>
          <p:cNvGrpSpPr/>
          <p:nvPr/>
        </p:nvGrpSpPr>
        <p:grpSpPr>
          <a:xfrm flipH="1">
            <a:off x="2904967" y="691791"/>
            <a:ext cx="1105976" cy="133969"/>
            <a:chOff x="8183182" y="663852"/>
            <a:chExt cx="1475028" cy="178673"/>
          </a:xfrm>
        </p:grpSpPr>
        <p:grpSp>
          <p:nvGrpSpPr>
            <p:cNvPr id="3125" name="Google Shape;3125;p43"/>
            <p:cNvGrpSpPr/>
            <p:nvPr/>
          </p:nvGrpSpPr>
          <p:grpSpPr>
            <a:xfrm>
              <a:off x="8183182" y="774425"/>
              <a:ext cx="1178025" cy="68100"/>
              <a:chOff x="2024450" y="204150"/>
              <a:chExt cx="1178025" cy="68100"/>
            </a:xfrm>
          </p:grpSpPr>
          <p:sp>
            <p:nvSpPr>
              <p:cNvPr id="3126" name="Google Shape;3126;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43"/>
            <p:cNvGrpSpPr/>
            <p:nvPr/>
          </p:nvGrpSpPr>
          <p:grpSpPr>
            <a:xfrm>
              <a:off x="8480185" y="663852"/>
              <a:ext cx="1178025" cy="68100"/>
              <a:chOff x="2024450" y="204150"/>
              <a:chExt cx="1178025" cy="68100"/>
            </a:xfrm>
          </p:grpSpPr>
          <p:sp>
            <p:nvSpPr>
              <p:cNvPr id="3137" name="Google Shape;3137;p4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7" name="Google Shape;3147;p43"/>
          <p:cNvGrpSpPr/>
          <p:nvPr/>
        </p:nvGrpSpPr>
        <p:grpSpPr>
          <a:xfrm rot="5400000">
            <a:off x="7200764" y="3308753"/>
            <a:ext cx="883262" cy="242091"/>
            <a:chOff x="2300350" y="2601250"/>
            <a:chExt cx="2275275" cy="623625"/>
          </a:xfrm>
        </p:grpSpPr>
        <p:sp>
          <p:nvSpPr>
            <p:cNvPr id="3148" name="Google Shape;3148;p4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
          <p:cNvSpPr txBox="1">
            <a:spLocks noGrp="1"/>
          </p:cNvSpPr>
          <p:nvPr>
            <p:ph type="title"/>
          </p:nvPr>
        </p:nvSpPr>
        <p:spPr>
          <a:xfrm>
            <a:off x="395439" y="356588"/>
            <a:ext cx="440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r-Latn-RS" dirty="0" smtClean="0"/>
              <a:t>1. Uvod</a:t>
            </a:r>
            <a:endParaRPr dirty="0">
              <a:solidFill>
                <a:schemeClr val="accent2"/>
              </a:solidFill>
            </a:endParaRPr>
          </a:p>
        </p:txBody>
      </p:sp>
      <p:sp>
        <p:nvSpPr>
          <p:cNvPr id="2773" name="Google Shape;2773;p36"/>
          <p:cNvSpPr txBox="1">
            <a:spLocks noGrp="1"/>
          </p:cNvSpPr>
          <p:nvPr>
            <p:ph type="subTitle" idx="1"/>
          </p:nvPr>
        </p:nvSpPr>
        <p:spPr>
          <a:xfrm>
            <a:off x="134558" y="853928"/>
            <a:ext cx="8834781" cy="2646051"/>
          </a:xfrm>
          <a:prstGeom prst="rect">
            <a:avLst/>
          </a:prstGeom>
        </p:spPr>
        <p:txBody>
          <a:bodyPr spcFirstLastPara="1" wrap="square" lIns="91425" tIns="91425" rIns="91425" bIns="91425" anchor="ctr" anchorCtr="0">
            <a:noAutofit/>
          </a:bodyPr>
          <a:lstStyle/>
          <a:p>
            <a:pPr marL="425450" indent="-285750" algn="just">
              <a:buFont typeface="Arial" panose="020B0604020202020204" pitchFamily="34" charset="0"/>
              <a:buChar char="•"/>
            </a:pPr>
            <a:r>
              <a:rPr lang="sr-Latn-RS" dirty="0" smtClean="0"/>
              <a:t>MongoDB </a:t>
            </a:r>
            <a:r>
              <a:rPr lang="sr-Latn-RS" dirty="0"/>
              <a:t>predstavlja izuzetno popularno rešenje za </a:t>
            </a:r>
            <a:r>
              <a:rPr lang="sr-Latn-RS" dirty="0" smtClean="0"/>
              <a:t>upravljanje NoSQL </a:t>
            </a:r>
            <a:r>
              <a:rPr lang="sr-Latn-RS" dirty="0"/>
              <a:t>bazom podataka</a:t>
            </a:r>
            <a:r>
              <a:rPr lang="sr-Latn-RS" dirty="0" smtClean="0"/>
              <a:t>.</a:t>
            </a:r>
          </a:p>
          <a:p>
            <a:pPr marL="425450" indent="-285750" algn="just">
              <a:buFont typeface="Arial" panose="020B0604020202020204" pitchFamily="34" charset="0"/>
              <a:buChar char="•"/>
            </a:pPr>
            <a:r>
              <a:rPr lang="sr-Latn-RS" dirty="0" smtClean="0"/>
              <a:t>NoSQL </a:t>
            </a:r>
            <a:r>
              <a:rPr lang="sr-Latn-RS" dirty="0"/>
              <a:t>(Not Only Sql) se koristi </a:t>
            </a:r>
            <a:r>
              <a:rPr lang="sr-Latn-RS" dirty="0" smtClean="0"/>
              <a:t>kao alternativa tradicionalnim relacionim </a:t>
            </a:r>
            <a:r>
              <a:rPr lang="sr-Latn-RS" dirty="0"/>
              <a:t>bazama </a:t>
            </a:r>
            <a:r>
              <a:rPr lang="sr-Latn-RS" dirty="0" smtClean="0"/>
              <a:t>podataka.</a:t>
            </a:r>
          </a:p>
          <a:p>
            <a:pPr marL="425450" indent="-285750" algn="just">
              <a:buFont typeface="Arial" panose="020B0604020202020204" pitchFamily="34" charset="0"/>
              <a:buChar char="•"/>
            </a:pPr>
            <a:r>
              <a:rPr lang="sr-Latn-RS" dirty="0" smtClean="0"/>
              <a:t>MongoDB </a:t>
            </a:r>
            <a:r>
              <a:rPr lang="sr-Latn-RS" dirty="0"/>
              <a:t>je alatka koja može da upravlja informacijama orijentisanim na </a:t>
            </a:r>
            <a:r>
              <a:rPr lang="sr-Latn-RS" dirty="0" smtClean="0"/>
              <a:t>dokumente.</a:t>
            </a:r>
            <a:endParaRPr lang="en-US" dirty="0"/>
          </a:p>
          <a:p>
            <a:pPr algn="just">
              <a:buFont typeface="Arial" panose="020B0604020202020204" pitchFamily="34" charset="0"/>
              <a:buChar char="•"/>
            </a:pPr>
            <a:r>
              <a:rPr lang="sr-Latn-RS" dirty="0" smtClean="0"/>
              <a:t>Koristi </a:t>
            </a:r>
            <a:r>
              <a:rPr lang="sr-Latn-RS" dirty="0"/>
              <a:t>za skladištenje podataka velikog obima, pomažući organizacijama </a:t>
            </a:r>
            <a:r>
              <a:rPr lang="sr-Latn-RS" dirty="0" smtClean="0"/>
              <a:t>da skladište </a:t>
            </a:r>
            <a:r>
              <a:rPr lang="sr-Latn-RS" dirty="0"/>
              <a:t>velike količine </a:t>
            </a:r>
            <a:r>
              <a:rPr lang="sr-Latn-RS" dirty="0" smtClean="0"/>
              <a:t>podataka, a </a:t>
            </a:r>
            <a:r>
              <a:rPr lang="sr-Latn-RS" dirty="0"/>
              <a:t>da pritom i dalje rade brzo i efikasno. </a:t>
            </a:r>
            <a:endParaRPr lang="sr-Latn-RS" dirty="0" smtClean="0"/>
          </a:p>
          <a:p>
            <a:pPr algn="just">
              <a:buFont typeface="Arial" panose="020B0604020202020204" pitchFamily="34" charset="0"/>
              <a:buChar char="•"/>
            </a:pPr>
            <a:r>
              <a:rPr lang="sr-Latn-RS" dirty="0"/>
              <a:t>Umesto korišćenja tabela i redova kao u relacionim bazama </a:t>
            </a:r>
            <a:r>
              <a:rPr lang="sr-Latn-RS" dirty="0" smtClean="0"/>
              <a:t>podataka (SQL), </a:t>
            </a:r>
            <a:r>
              <a:rPr lang="sr-Latn-RS" dirty="0"/>
              <a:t>kao NoSQL baza podataka, </a:t>
            </a:r>
            <a:r>
              <a:rPr lang="sr-Latn-RS" dirty="0" smtClean="0"/>
              <a:t>MongoDB arhitektura </a:t>
            </a:r>
            <a:r>
              <a:rPr lang="sr-Latn-RS" dirty="0"/>
              <a:t>se sastoji od kolekcija i dokumenata. </a:t>
            </a:r>
            <a:endParaRPr lang="sr-Latn-RS" dirty="0" smtClean="0"/>
          </a:p>
          <a:p>
            <a:pPr algn="just">
              <a:buFont typeface="Arial" panose="020B0604020202020204" pitchFamily="34" charset="0"/>
              <a:buChar char="•"/>
            </a:pPr>
            <a:r>
              <a:rPr lang="sr-Latn-RS" dirty="0" smtClean="0"/>
              <a:t>Dokumenti </a:t>
            </a:r>
            <a:r>
              <a:rPr lang="sr-Latn-RS" dirty="0"/>
              <a:t>se sastoje od parova ključ/vrednost </a:t>
            </a:r>
            <a:r>
              <a:rPr lang="sr-Latn-RS" dirty="0" smtClean="0"/>
              <a:t>– MongoDB osnovna </a:t>
            </a:r>
            <a:r>
              <a:rPr lang="sr-Latn-RS" dirty="0"/>
              <a:t>jedinica podataka. </a:t>
            </a:r>
            <a:endParaRPr lang="sr-Latn-RS" dirty="0" smtClean="0"/>
          </a:p>
          <a:p>
            <a:pPr algn="just">
              <a:buFont typeface="Arial" panose="020B0604020202020204" pitchFamily="34" charset="0"/>
              <a:buChar char="•"/>
            </a:pPr>
            <a:r>
              <a:rPr lang="sr-Latn-RS" dirty="0" smtClean="0"/>
              <a:t>Kolekcije</a:t>
            </a:r>
            <a:r>
              <a:rPr lang="sr-Latn-RS" dirty="0"/>
              <a:t>, ekvivalentne SQL tabelama, sadrže skupove dokumenata</a:t>
            </a:r>
            <a:r>
              <a:rPr lang="sr-Latn-RS" dirty="0" smtClean="0"/>
              <a:t>.</a:t>
            </a:r>
          </a:p>
          <a:p>
            <a:pPr algn="just">
              <a:buFont typeface="Arial" panose="020B0604020202020204" pitchFamily="34" charset="0"/>
              <a:buChar char="•"/>
            </a:pPr>
            <a:r>
              <a:rPr lang="sr-Latn-RS" dirty="0" smtClean="0"/>
              <a:t> </a:t>
            </a:r>
            <a:r>
              <a:rPr lang="sr-Latn-RS" dirty="0"/>
              <a:t>MongoDB nudi podršku za mnoge programske jezike, kao što su C, C++, C#, Go, Java, Python, Ruby i Swift.</a:t>
            </a:r>
            <a:endParaRPr dirty="0"/>
          </a:p>
        </p:txBody>
      </p:sp>
      <p:pic>
        <p:nvPicPr>
          <p:cNvPr id="2774" name="Google Shape;2774;p36"/>
          <p:cNvPicPr preferRelativeResize="0"/>
          <p:nvPr/>
        </p:nvPicPr>
        <p:blipFill>
          <a:blip r:embed="rId3">
            <a:extLst>
              <a:ext uri="{28A0092B-C50C-407E-A947-70E740481C1C}">
                <a14:useLocalDpi xmlns:a14="http://schemas.microsoft.com/office/drawing/2010/main" val="0"/>
              </a:ext>
            </a:extLst>
          </a:blip>
          <a:stretch>
            <a:fillRect/>
          </a:stretch>
        </p:blipFill>
        <p:spPr>
          <a:xfrm>
            <a:off x="2164590" y="3534138"/>
            <a:ext cx="2727600" cy="1527456"/>
          </a:xfrm>
          <a:prstGeom prst="ellipse">
            <a:avLst/>
          </a:prstGeom>
          <a:noFill/>
          <a:ln>
            <a:noFill/>
          </a:ln>
          <a:effectLst>
            <a:outerShdw blurRad="657225" algn="bl" rotWithShape="0">
              <a:schemeClr val="accent2">
                <a:alpha val="40000"/>
              </a:schemeClr>
            </a:outerShdw>
          </a:effectLst>
        </p:spPr>
      </p:pic>
      <p:sp>
        <p:nvSpPr>
          <p:cNvPr id="2775" name="Google Shape;2775;p3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36"/>
          <p:cNvGrpSpPr/>
          <p:nvPr/>
        </p:nvGrpSpPr>
        <p:grpSpPr>
          <a:xfrm rot="10800000">
            <a:off x="7471439" y="3616978"/>
            <a:ext cx="883262" cy="242091"/>
            <a:chOff x="2300350" y="2601250"/>
            <a:chExt cx="2275275" cy="623625"/>
          </a:xfrm>
        </p:grpSpPr>
        <p:sp>
          <p:nvSpPr>
            <p:cNvPr id="2778"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6"/>
          <p:cNvGrpSpPr/>
          <p:nvPr/>
        </p:nvGrpSpPr>
        <p:grpSpPr>
          <a:xfrm rot="5400000">
            <a:off x="7437863" y="4608655"/>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1"/>
        <p:cNvGrpSpPr/>
        <p:nvPr/>
      </p:nvGrpSpPr>
      <p:grpSpPr>
        <a:xfrm>
          <a:off x="0" y="0"/>
          <a:ext cx="0" cy="0"/>
          <a:chOff x="0" y="0"/>
          <a:chExt cx="0" cy="0"/>
        </a:xfrm>
      </p:grpSpPr>
      <p:sp>
        <p:nvSpPr>
          <p:cNvPr id="3372" name="Google Shape;3372;p48"/>
          <p:cNvSpPr/>
          <p:nvPr/>
        </p:nvSpPr>
        <p:spPr>
          <a:xfrm>
            <a:off x="355724" y="171725"/>
            <a:ext cx="7299900" cy="5862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sr-Latn-RS" sz="2400" b="1" dirty="0" smtClean="0">
                <a:solidFill>
                  <a:schemeClr val="bg1"/>
                </a:solidFill>
              </a:rPr>
              <a:t>2. NoSQL baze podataka </a:t>
            </a:r>
            <a:endParaRPr sz="2400" b="1" dirty="0">
              <a:solidFill>
                <a:schemeClr val="bg1"/>
              </a:solidFill>
            </a:endParaRPr>
          </a:p>
        </p:txBody>
      </p:sp>
      <p:grpSp>
        <p:nvGrpSpPr>
          <p:cNvPr id="3374" name="Google Shape;3374;p48"/>
          <p:cNvGrpSpPr/>
          <p:nvPr/>
        </p:nvGrpSpPr>
        <p:grpSpPr>
          <a:xfrm>
            <a:off x="8058476" y="4879932"/>
            <a:ext cx="1252897" cy="51000"/>
            <a:chOff x="2915381" y="4104819"/>
            <a:chExt cx="1252897" cy="51000"/>
          </a:xfrm>
        </p:grpSpPr>
        <p:sp>
          <p:nvSpPr>
            <p:cNvPr id="3375" name="Google Shape;3375;p4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9" name="Google Shape;3389;p48"/>
          <p:cNvSpPr/>
          <p:nvPr/>
        </p:nvSpPr>
        <p:spPr>
          <a:xfrm flipH="1">
            <a:off x="8554554"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0" name="Google Shape;3390;p48"/>
          <p:cNvGrpSpPr/>
          <p:nvPr/>
        </p:nvGrpSpPr>
        <p:grpSpPr>
          <a:xfrm rot="5400000" flipH="1">
            <a:off x="8517601" y="-295650"/>
            <a:ext cx="302065" cy="1520982"/>
            <a:chOff x="-108754" y="2690919"/>
            <a:chExt cx="302065" cy="1520982"/>
          </a:xfrm>
        </p:grpSpPr>
        <p:sp>
          <p:nvSpPr>
            <p:cNvPr id="3391" name="Google Shape;3391;p4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48"/>
          <p:cNvGrpSpPr/>
          <p:nvPr/>
        </p:nvGrpSpPr>
        <p:grpSpPr>
          <a:xfrm>
            <a:off x="7805645" y="2296729"/>
            <a:ext cx="2297800" cy="347400"/>
            <a:chOff x="7805645" y="2296729"/>
            <a:chExt cx="2297800" cy="347400"/>
          </a:xfrm>
        </p:grpSpPr>
        <p:sp>
          <p:nvSpPr>
            <p:cNvPr id="3397" name="Google Shape;3397;p48"/>
            <p:cNvSpPr/>
            <p:nvPr/>
          </p:nvSpPr>
          <p:spPr>
            <a:xfrm flipH="1">
              <a:off x="8108745" y="257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8"/>
            <p:cNvSpPr/>
            <p:nvPr/>
          </p:nvSpPr>
          <p:spPr>
            <a:xfrm flipH="1">
              <a:off x="7805645" y="2296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48"/>
          <p:cNvGrpSpPr/>
          <p:nvPr/>
        </p:nvGrpSpPr>
        <p:grpSpPr>
          <a:xfrm>
            <a:off x="442736" y="3589512"/>
            <a:ext cx="1105976" cy="133969"/>
            <a:chOff x="8183182" y="663852"/>
            <a:chExt cx="1475028" cy="178673"/>
          </a:xfrm>
        </p:grpSpPr>
        <p:grpSp>
          <p:nvGrpSpPr>
            <p:cNvPr id="3408" name="Google Shape;3408;p48"/>
            <p:cNvGrpSpPr/>
            <p:nvPr/>
          </p:nvGrpSpPr>
          <p:grpSpPr>
            <a:xfrm>
              <a:off x="8183182" y="774425"/>
              <a:ext cx="1178025" cy="68100"/>
              <a:chOff x="2024450" y="204150"/>
              <a:chExt cx="1178025" cy="68100"/>
            </a:xfrm>
          </p:grpSpPr>
          <p:sp>
            <p:nvSpPr>
              <p:cNvPr id="3409" name="Google Shape;3409;p4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48"/>
            <p:cNvGrpSpPr/>
            <p:nvPr/>
          </p:nvGrpSpPr>
          <p:grpSpPr>
            <a:xfrm>
              <a:off x="8480185" y="663852"/>
              <a:ext cx="1178025" cy="68100"/>
              <a:chOff x="2024450" y="204150"/>
              <a:chExt cx="1178025" cy="68100"/>
            </a:xfrm>
          </p:grpSpPr>
          <p:sp>
            <p:nvSpPr>
              <p:cNvPr id="3420" name="Google Shape;3420;p4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 name="Google Shape;3372;p48"/>
          <p:cNvSpPr/>
          <p:nvPr/>
        </p:nvSpPr>
        <p:spPr>
          <a:xfrm>
            <a:off x="0" y="934596"/>
            <a:ext cx="7299900" cy="3942552"/>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lvl="0" algn="just"/>
            <a:r>
              <a:rPr lang="sr-Latn-RS" b="1" dirty="0">
                <a:solidFill>
                  <a:schemeClr val="bg1"/>
                </a:solidFill>
              </a:rPr>
              <a:t>NoSQL baze </a:t>
            </a:r>
            <a:r>
              <a:rPr lang="sr-Latn-RS" b="1" dirty="0" smtClean="0">
                <a:solidFill>
                  <a:schemeClr val="bg1"/>
                </a:solidFill>
              </a:rPr>
              <a:t>podataka predstavljaju tip distribuiranih baza podataka koje </a:t>
            </a:r>
            <a:r>
              <a:rPr lang="sr-Latn-RS" b="1" dirty="0">
                <a:solidFill>
                  <a:schemeClr val="bg1"/>
                </a:solidFill>
              </a:rPr>
              <a:t>obezbeđuju mehanizam za skladištenje i pronalaženje </a:t>
            </a:r>
            <a:r>
              <a:rPr lang="sr-Latn-RS" b="1" dirty="0" smtClean="0">
                <a:solidFill>
                  <a:schemeClr val="bg1"/>
                </a:solidFill>
              </a:rPr>
              <a:t>podataka </a:t>
            </a:r>
            <a:r>
              <a:rPr lang="sr-Latn-RS" b="1" dirty="0">
                <a:solidFill>
                  <a:schemeClr val="bg1"/>
                </a:solidFill>
              </a:rPr>
              <a:t>koji je modelovan na način koji nije tabelarni odnos koji se tradicionalno koristi u relacionim bazama podataka</a:t>
            </a:r>
            <a:r>
              <a:rPr lang="sr-Latn-RS" b="1" dirty="0" smtClean="0">
                <a:solidFill>
                  <a:schemeClr val="bg1"/>
                </a:solidFill>
              </a:rPr>
              <a:t>.</a:t>
            </a:r>
          </a:p>
          <a:p>
            <a:pPr lvl="0" algn="just"/>
            <a:r>
              <a:rPr lang="sr-Latn-RS" dirty="0">
                <a:solidFill>
                  <a:schemeClr val="bg1"/>
                </a:solidFill>
              </a:rPr>
              <a:t>Umesto tipične tabelarne strukture relacione baze podataka, NoSQL baze podataka sadrže podatke unutar jedne strukture podataka, kao što je na primer JSON dokument</a:t>
            </a:r>
            <a:r>
              <a:rPr lang="sr-Latn-RS" dirty="0" smtClean="0">
                <a:solidFill>
                  <a:schemeClr val="bg1"/>
                </a:solidFill>
              </a:rPr>
              <a:t>.</a:t>
            </a:r>
          </a:p>
          <a:p>
            <a:pPr algn="just"/>
            <a:r>
              <a:rPr lang="sr-Latn-RS" dirty="0">
                <a:solidFill>
                  <a:schemeClr val="bg1"/>
                </a:solidFill>
              </a:rPr>
              <a:t>I</a:t>
            </a:r>
            <a:r>
              <a:rPr lang="sr-Latn-RS" dirty="0" smtClean="0">
                <a:solidFill>
                  <a:schemeClr val="bg1"/>
                </a:solidFill>
              </a:rPr>
              <a:t>nformacije </a:t>
            </a:r>
            <a:r>
              <a:rPr lang="sr-Latn-RS" dirty="0">
                <a:solidFill>
                  <a:schemeClr val="bg1"/>
                </a:solidFill>
              </a:rPr>
              <a:t>kopiraju i čuvaju na različitim serverima, koji mogu biti udaljeni ili </a:t>
            </a:r>
            <a:r>
              <a:rPr lang="sr-Latn-RS" dirty="0" smtClean="0">
                <a:solidFill>
                  <a:schemeClr val="bg1"/>
                </a:solidFill>
              </a:rPr>
              <a:t>lokalni što obezbeđuje </a:t>
            </a:r>
            <a:r>
              <a:rPr lang="sr-Latn-RS" dirty="0">
                <a:solidFill>
                  <a:schemeClr val="bg1"/>
                </a:solidFill>
              </a:rPr>
              <a:t>dostupnost i pouzdanost podataka. </a:t>
            </a:r>
            <a:endParaRPr lang="sr-Latn-RS" dirty="0" smtClean="0">
              <a:solidFill>
                <a:schemeClr val="bg1"/>
              </a:solidFill>
            </a:endParaRPr>
          </a:p>
          <a:p>
            <a:pPr algn="just"/>
            <a:r>
              <a:rPr lang="sr-Latn-RS" dirty="0">
                <a:solidFill>
                  <a:schemeClr val="bg1"/>
                </a:solidFill>
              </a:rPr>
              <a:t>Ako jedan server baze podataka nije dovoljan za skladištenje svih vaših podataka ili rukovanje svim upitima, radno opterećenje se može podeliti na dva ili više servera, omogućavajući kompanijama da horizontalno skaliraju svoje podatke.</a:t>
            </a:r>
            <a:endParaRPr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0"/>
        <p:cNvGrpSpPr/>
        <p:nvPr/>
      </p:nvGrpSpPr>
      <p:grpSpPr>
        <a:xfrm>
          <a:off x="0" y="0"/>
          <a:ext cx="0" cy="0"/>
          <a:chOff x="0" y="0"/>
          <a:chExt cx="0" cy="0"/>
        </a:xfrm>
      </p:grpSpPr>
      <p:sp>
        <p:nvSpPr>
          <p:cNvPr id="3971" name="Google Shape;3971;p58"/>
          <p:cNvSpPr/>
          <p:nvPr/>
        </p:nvSpPr>
        <p:spPr>
          <a:xfrm>
            <a:off x="6300398" y="3315400"/>
            <a:ext cx="2131221" cy="84583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8"/>
          <p:cNvSpPr/>
          <p:nvPr/>
        </p:nvSpPr>
        <p:spPr>
          <a:xfrm>
            <a:off x="6300399" y="1932450"/>
            <a:ext cx="2131220" cy="940688"/>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8"/>
          <p:cNvSpPr/>
          <p:nvPr/>
        </p:nvSpPr>
        <p:spPr>
          <a:xfrm>
            <a:off x="2161974" y="3315400"/>
            <a:ext cx="2098183" cy="84583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2120847" y="1957852"/>
            <a:ext cx="2106032" cy="79273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8"/>
          <p:cNvSpPr txBox="1">
            <a:spLocks noGrp="1"/>
          </p:cNvSpPr>
          <p:nvPr>
            <p:ph type="title" idx="8"/>
          </p:nvPr>
        </p:nvSpPr>
        <p:spPr>
          <a:xfrm>
            <a:off x="530124" y="231645"/>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NOSQL</a:t>
            </a:r>
            <a:endParaRPr dirty="0">
              <a:solidFill>
                <a:schemeClr val="accent2"/>
              </a:solidFill>
            </a:endParaRPr>
          </a:p>
        </p:txBody>
      </p:sp>
      <p:sp>
        <p:nvSpPr>
          <p:cNvPr id="3978" name="Google Shape;3978;p58"/>
          <p:cNvSpPr txBox="1">
            <a:spLocks noGrp="1"/>
          </p:cNvSpPr>
          <p:nvPr>
            <p:ph type="title" idx="2"/>
          </p:nvPr>
        </p:nvSpPr>
        <p:spPr>
          <a:xfrm>
            <a:off x="6356359" y="2265844"/>
            <a:ext cx="20193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Graf baze podataka</a:t>
            </a:r>
            <a:endParaRPr dirty="0"/>
          </a:p>
        </p:txBody>
      </p:sp>
      <p:sp>
        <p:nvSpPr>
          <p:cNvPr id="3980" name="Google Shape;3980;p58"/>
          <p:cNvSpPr txBox="1">
            <a:spLocks noGrp="1"/>
          </p:cNvSpPr>
          <p:nvPr>
            <p:ph type="title" idx="4"/>
          </p:nvPr>
        </p:nvSpPr>
        <p:spPr>
          <a:xfrm>
            <a:off x="2231835" y="3551830"/>
            <a:ext cx="2103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Key-Value baze podataka</a:t>
            </a:r>
            <a:endParaRPr dirty="0"/>
          </a:p>
        </p:txBody>
      </p:sp>
      <p:sp>
        <p:nvSpPr>
          <p:cNvPr id="3982" name="Google Shape;3982;p58"/>
          <p:cNvSpPr txBox="1">
            <a:spLocks noGrp="1"/>
          </p:cNvSpPr>
          <p:nvPr>
            <p:ph type="title" idx="6"/>
          </p:nvPr>
        </p:nvSpPr>
        <p:spPr>
          <a:xfrm>
            <a:off x="6412319" y="3601749"/>
            <a:ext cx="20193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Wide-column baze podataka</a:t>
            </a:r>
            <a:endParaRPr dirty="0"/>
          </a:p>
        </p:txBody>
      </p:sp>
      <p:pic>
        <p:nvPicPr>
          <p:cNvPr id="3984" name="Google Shape;3984;p58"/>
          <p:cNvPicPr preferRelativeResize="0"/>
          <p:nvPr/>
        </p:nvPicPr>
        <p:blipFill rotWithShape="1">
          <a:blip r:embed="rId3">
            <a:extLst>
              <a:ext uri="{28A0092B-C50C-407E-A947-70E740481C1C}">
                <a14:useLocalDpi xmlns:a14="http://schemas.microsoft.com/office/drawing/2010/main" val="0"/>
              </a:ext>
            </a:extLst>
          </a:blip>
          <a:srcRect t="3828" r="72848"/>
          <a:stretch/>
        </p:blipFill>
        <p:spPr>
          <a:xfrm>
            <a:off x="831850" y="1835297"/>
            <a:ext cx="1199652" cy="1037841"/>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3985" name="Google Shape;3985;p58"/>
          <p:cNvPicPr preferRelativeResize="0"/>
          <p:nvPr/>
        </p:nvPicPr>
        <p:blipFill rotWithShape="1">
          <a:blip r:embed="rId3">
            <a:extLst>
              <a:ext uri="{28A0092B-C50C-407E-A947-70E740481C1C}">
                <a14:useLocalDpi xmlns:a14="http://schemas.microsoft.com/office/drawing/2010/main" val="0"/>
              </a:ext>
            </a:extLst>
          </a:blip>
          <a:srcRect l="47365" t="1113" r="23563"/>
          <a:stretch/>
        </p:blipFill>
        <p:spPr>
          <a:xfrm>
            <a:off x="832182" y="3213828"/>
            <a:ext cx="1215996" cy="1028872"/>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3986" name="Google Shape;3986;p58"/>
          <p:cNvPicPr preferRelativeResize="0"/>
          <p:nvPr/>
        </p:nvPicPr>
        <p:blipFill rotWithShape="1">
          <a:blip r:embed="rId3">
            <a:extLst>
              <a:ext uri="{28A0092B-C50C-407E-A947-70E740481C1C}">
                <a14:useLocalDpi xmlns:a14="http://schemas.microsoft.com/office/drawing/2010/main" val="0"/>
              </a:ext>
            </a:extLst>
          </a:blip>
          <a:srcRect l="25253" t="3828" r="49198" b="1270"/>
          <a:stretch/>
        </p:blipFill>
        <p:spPr>
          <a:xfrm>
            <a:off x="4912240" y="1835296"/>
            <a:ext cx="1218038" cy="1037842"/>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3987" name="Google Shape;3987;p58"/>
          <p:cNvPicPr preferRelativeResize="0"/>
          <p:nvPr/>
        </p:nvPicPr>
        <p:blipFill rotWithShape="1">
          <a:blip r:embed="rId3">
            <a:extLst>
              <a:ext uri="{28A0092B-C50C-407E-A947-70E740481C1C}">
                <a14:useLocalDpi xmlns:a14="http://schemas.microsoft.com/office/drawing/2010/main" val="0"/>
              </a:ext>
            </a:extLst>
          </a:blip>
          <a:srcRect l="71945" t="3750"/>
          <a:stretch/>
        </p:blipFill>
        <p:spPr>
          <a:xfrm>
            <a:off x="4912240" y="3227903"/>
            <a:ext cx="1212766" cy="1014797"/>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grpSp>
        <p:nvGrpSpPr>
          <p:cNvPr id="3988" name="Google Shape;3988;p58"/>
          <p:cNvGrpSpPr/>
          <p:nvPr/>
        </p:nvGrpSpPr>
        <p:grpSpPr>
          <a:xfrm rot="10800000">
            <a:off x="3173864" y="4502492"/>
            <a:ext cx="883262" cy="242091"/>
            <a:chOff x="2300350" y="2601250"/>
            <a:chExt cx="2275275" cy="623625"/>
          </a:xfrm>
        </p:grpSpPr>
        <p:sp>
          <p:nvSpPr>
            <p:cNvPr id="3989" name="Google Shape;3989;p5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58"/>
          <p:cNvGrpSpPr/>
          <p:nvPr/>
        </p:nvGrpSpPr>
        <p:grpSpPr>
          <a:xfrm>
            <a:off x="7812807" y="997962"/>
            <a:ext cx="1520982" cy="302065"/>
            <a:chOff x="5642557" y="-150670"/>
            <a:chExt cx="1520982" cy="302065"/>
          </a:xfrm>
        </p:grpSpPr>
        <p:sp>
          <p:nvSpPr>
            <p:cNvPr id="3996" name="Google Shape;3996;p5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p:cNvSpPr>
            <a:spLocks noGrp="1"/>
          </p:cNvSpPr>
          <p:nvPr>
            <p:ph type="title"/>
          </p:nvPr>
        </p:nvSpPr>
        <p:spPr>
          <a:xfrm>
            <a:off x="2194171" y="2197588"/>
            <a:ext cx="2032708" cy="314605"/>
          </a:xfrm>
        </p:spPr>
        <p:txBody>
          <a:bodyPr/>
          <a:lstStyle/>
          <a:p>
            <a:r>
              <a:rPr lang="sr-Latn-RS" dirty="0" smtClean="0"/>
              <a:t>Dokument orijentisane baze podataka</a:t>
            </a:r>
            <a:endParaRPr lang="en-US" dirty="0"/>
          </a:p>
        </p:txBody>
      </p:sp>
      <p:sp>
        <p:nvSpPr>
          <p:cNvPr id="5" name="TextBox 4"/>
          <p:cNvSpPr txBox="1"/>
          <p:nvPr/>
        </p:nvSpPr>
        <p:spPr>
          <a:xfrm>
            <a:off x="760820" y="1256547"/>
            <a:ext cx="5173211" cy="369332"/>
          </a:xfrm>
          <a:prstGeom prst="rect">
            <a:avLst/>
          </a:prstGeom>
          <a:noFill/>
        </p:spPr>
        <p:txBody>
          <a:bodyPr wrap="none" rtlCol="0">
            <a:spAutoFit/>
          </a:bodyPr>
          <a:lstStyle/>
          <a:p>
            <a:r>
              <a:rPr lang="sr-Latn-RS" sz="1800" b="1" dirty="0" smtClean="0">
                <a:solidFill>
                  <a:schemeClr val="bg1"/>
                </a:solidFill>
              </a:rPr>
              <a:t>Četiri osnovna tipa NoSQL baza podataka su:</a:t>
            </a:r>
            <a:endParaRPr lang="en-US" sz="18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7"/>
          <p:cNvSpPr txBox="1">
            <a:spLocks noGrp="1"/>
          </p:cNvSpPr>
          <p:nvPr>
            <p:ph type="title"/>
          </p:nvPr>
        </p:nvSpPr>
        <p:spPr>
          <a:xfrm>
            <a:off x="877664" y="753227"/>
            <a:ext cx="5756125"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3.Dokument orijentisane baze podataka</a:t>
            </a:r>
            <a:endParaRPr dirty="0">
              <a:solidFill>
                <a:schemeClr val="accent2"/>
              </a:solidFill>
            </a:endParaRPr>
          </a:p>
        </p:txBody>
      </p:sp>
      <p:sp>
        <p:nvSpPr>
          <p:cNvPr id="2825" name="Google Shape;2825;p37"/>
          <p:cNvSpPr txBox="1">
            <a:spLocks noGrp="1"/>
          </p:cNvSpPr>
          <p:nvPr>
            <p:ph type="subTitle" idx="1"/>
          </p:nvPr>
        </p:nvSpPr>
        <p:spPr>
          <a:xfrm>
            <a:off x="1006984" y="1604522"/>
            <a:ext cx="6643763" cy="2950761"/>
          </a:xfrm>
          <a:prstGeom prst="rect">
            <a:avLst/>
          </a:prstGeom>
        </p:spPr>
        <p:txBody>
          <a:bodyPr spcFirstLastPara="1" wrap="square" lIns="91425" tIns="91425" rIns="91425" bIns="91425" anchor="t" anchorCtr="0">
            <a:noAutofit/>
          </a:bodyPr>
          <a:lstStyle/>
          <a:p>
            <a:pPr algn="just"/>
            <a:r>
              <a:rPr lang="sr-Latn-RS" dirty="0"/>
              <a:t>Baza podataka orijentisana na dokumente ili skladište dokumenata je </a:t>
            </a:r>
            <a:r>
              <a:rPr lang="sr-Latn-RS" dirty="0" smtClean="0"/>
              <a:t>računarski</a:t>
            </a:r>
          </a:p>
          <a:p>
            <a:pPr algn="just"/>
            <a:r>
              <a:rPr lang="sr-Latn-RS" dirty="0" smtClean="0"/>
              <a:t>softver </a:t>
            </a:r>
            <a:r>
              <a:rPr lang="sr-Latn-RS" dirty="0"/>
              <a:t>i sistem za skladištenje podataka dizajniran za skladištenje, preuzimanje </a:t>
            </a:r>
            <a:r>
              <a:rPr lang="sr-Latn-RS" dirty="0" smtClean="0"/>
              <a:t>i</a:t>
            </a:r>
          </a:p>
          <a:p>
            <a:pPr algn="just"/>
            <a:r>
              <a:rPr lang="sr-Latn-RS" dirty="0" smtClean="0"/>
              <a:t>upravljanje </a:t>
            </a:r>
            <a:r>
              <a:rPr lang="sr-Latn-RS" dirty="0"/>
              <a:t>informacijama orijentisanim na dokumente, takođe poznatim </a:t>
            </a:r>
            <a:r>
              <a:rPr lang="sr-Latn-RS" dirty="0" smtClean="0"/>
              <a:t>kao</a:t>
            </a:r>
          </a:p>
          <a:p>
            <a:pPr algn="just"/>
            <a:r>
              <a:rPr lang="sr-Latn-RS" dirty="0" smtClean="0"/>
              <a:t>polustrukturirani </a:t>
            </a:r>
            <a:r>
              <a:rPr lang="sr-Latn-RS" dirty="0"/>
              <a:t>podaci</a:t>
            </a:r>
            <a:r>
              <a:rPr lang="sr-Latn-RS" dirty="0" smtClean="0"/>
              <a:t>.</a:t>
            </a:r>
          </a:p>
          <a:p>
            <a:pPr algn="just"/>
            <a:r>
              <a:rPr lang="sr-Latn-RS" dirty="0"/>
              <a:t>Karakteristično za ovu vrstu baza podataka je to što ona predstavlja </a:t>
            </a:r>
            <a:r>
              <a:rPr lang="sr-Latn-RS" dirty="0" smtClean="0"/>
              <a:t>kolekciju</a:t>
            </a:r>
          </a:p>
          <a:p>
            <a:pPr algn="just"/>
            <a:r>
              <a:rPr lang="sr-Latn-RS" dirty="0" smtClean="0"/>
              <a:t>dokumenata</a:t>
            </a:r>
            <a:r>
              <a:rPr lang="sr-Latn-RS" dirty="0"/>
              <a:t>. </a:t>
            </a:r>
            <a:endParaRPr lang="sr-Latn-RS" dirty="0" smtClean="0"/>
          </a:p>
          <a:p>
            <a:pPr algn="just"/>
            <a:r>
              <a:rPr lang="sr-Latn-RS" dirty="0"/>
              <a:t>N</a:t>
            </a:r>
            <a:r>
              <a:rPr lang="sr-Latn-RS" dirty="0" smtClean="0"/>
              <a:t>ema </a:t>
            </a:r>
            <a:r>
              <a:rPr lang="sr-Latn-RS" dirty="0"/>
              <a:t>nikakvih povezanih baza i nema definisane šeme </a:t>
            </a:r>
            <a:r>
              <a:rPr lang="sr-Latn-RS" dirty="0" smtClean="0"/>
              <a:t>podataka.</a:t>
            </a:r>
          </a:p>
          <a:p>
            <a:pPr marL="139700" indent="0" algn="just"/>
            <a:r>
              <a:rPr lang="sr-Latn-RS" dirty="0" smtClean="0"/>
              <a:t>Otvoreni </a:t>
            </a:r>
            <a:r>
              <a:rPr lang="sr-Latn-RS" dirty="0"/>
              <a:t>formati su </a:t>
            </a:r>
            <a:r>
              <a:rPr lang="sr-Latn-RS" dirty="0" smtClean="0"/>
              <a:t>: XML,</a:t>
            </a:r>
            <a:r>
              <a:rPr lang="sr-Latn-RS" dirty="0"/>
              <a:t> </a:t>
            </a:r>
            <a:r>
              <a:rPr lang="sr-Latn-RS" dirty="0" smtClean="0"/>
              <a:t>JSON,</a:t>
            </a:r>
            <a:r>
              <a:rPr lang="sr-Latn-RS" dirty="0"/>
              <a:t> </a:t>
            </a:r>
            <a:r>
              <a:rPr lang="sr-Latn-RS" dirty="0" smtClean="0"/>
              <a:t>BSON(Binary </a:t>
            </a:r>
            <a:r>
              <a:rPr lang="sr-Latn-RS" dirty="0"/>
              <a:t>JSON</a:t>
            </a:r>
            <a:r>
              <a:rPr lang="sr-Latn-RS" dirty="0" smtClean="0"/>
              <a:t>),</a:t>
            </a:r>
            <a:r>
              <a:rPr lang="sr-Latn-RS" dirty="0"/>
              <a:t> </a:t>
            </a:r>
            <a:r>
              <a:rPr lang="sr-Latn-RS" dirty="0" smtClean="0"/>
              <a:t>YALM..</a:t>
            </a:r>
          </a:p>
          <a:p>
            <a:pPr marL="139700" indent="0" algn="just"/>
            <a:r>
              <a:rPr lang="sr-Latn-RS" dirty="0"/>
              <a:t>Tri ključna faktora razlikuju baze podataka dokumenata od relacionih baza podataka</a:t>
            </a:r>
            <a:r>
              <a:rPr lang="sr-Latn-RS" dirty="0" smtClean="0"/>
              <a:t>:</a:t>
            </a:r>
          </a:p>
          <a:p>
            <a:pPr marL="1339850" lvl="2" indent="-285750" algn="just">
              <a:buFont typeface="Arial" panose="020B0604020202020204" pitchFamily="34" charset="0"/>
              <a:buChar char="•"/>
            </a:pPr>
            <a:r>
              <a:rPr lang="sr-Latn-RS" dirty="0" smtClean="0"/>
              <a:t>Intuitivnost</a:t>
            </a:r>
          </a:p>
          <a:p>
            <a:pPr marL="1339850" lvl="2" indent="-285750" algn="just">
              <a:buFont typeface="Arial" panose="020B0604020202020204" pitchFamily="34" charset="0"/>
              <a:buChar char="•"/>
            </a:pPr>
            <a:r>
              <a:rPr lang="sr-Latn-RS" dirty="0" smtClean="0"/>
              <a:t>Sveprisutnost JSON dokumenata</a:t>
            </a:r>
          </a:p>
          <a:p>
            <a:pPr marL="1339850" lvl="2" indent="-285750" algn="just">
              <a:buFont typeface="Arial" panose="020B0604020202020204" pitchFamily="34" charset="0"/>
              <a:buChar char="•"/>
            </a:pPr>
            <a:r>
              <a:rPr lang="sr-Latn-RS" dirty="0" smtClean="0"/>
              <a:t>Fleksibilnost šeme  </a:t>
            </a:r>
            <a:endParaRPr lang="en-US" dirty="0"/>
          </a:p>
          <a:p>
            <a:pPr marL="139700" indent="0" algn="just"/>
            <a:endParaRPr lang="en-US" dirty="0"/>
          </a:p>
          <a:p>
            <a:pPr algn="just"/>
            <a:endParaRPr lang="en-US" dirty="0"/>
          </a:p>
        </p:txBody>
      </p:sp>
      <p:grpSp>
        <p:nvGrpSpPr>
          <p:cNvPr id="2834" name="Google Shape;2834;p37"/>
          <p:cNvGrpSpPr/>
          <p:nvPr/>
        </p:nvGrpSpPr>
        <p:grpSpPr>
          <a:xfrm>
            <a:off x="6397851" y="1075319"/>
            <a:ext cx="1252897" cy="51000"/>
            <a:chOff x="2915381" y="4104819"/>
            <a:chExt cx="1252897" cy="51000"/>
          </a:xfrm>
        </p:grpSpPr>
        <p:sp>
          <p:nvSpPr>
            <p:cNvPr id="2835" name="Google Shape;2835;p3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3"/>
        <p:cNvGrpSpPr/>
        <p:nvPr/>
      </p:nvGrpSpPr>
      <p:grpSpPr>
        <a:xfrm>
          <a:off x="0" y="0"/>
          <a:ext cx="0" cy="0"/>
          <a:chOff x="0" y="0"/>
          <a:chExt cx="0" cy="0"/>
        </a:xfrm>
      </p:grpSpPr>
      <p:sp>
        <p:nvSpPr>
          <p:cNvPr id="3434" name="Google Shape;3434;p49"/>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4. Interna struktura MongoDB-ja</a:t>
            </a:r>
            <a:endParaRPr dirty="0"/>
          </a:p>
        </p:txBody>
      </p:sp>
      <p:grpSp>
        <p:nvGrpSpPr>
          <p:cNvPr id="3436" name="Google Shape;3436;p49"/>
          <p:cNvGrpSpPr/>
          <p:nvPr/>
        </p:nvGrpSpPr>
        <p:grpSpPr>
          <a:xfrm rot="-5400000">
            <a:off x="8110314" y="2450703"/>
            <a:ext cx="883262" cy="242091"/>
            <a:chOff x="2300350" y="2601250"/>
            <a:chExt cx="2275275" cy="623625"/>
          </a:xfrm>
        </p:grpSpPr>
        <p:sp>
          <p:nvSpPr>
            <p:cNvPr id="3437" name="Google Shape;3437;p4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49"/>
          <p:cNvGrpSpPr/>
          <p:nvPr/>
        </p:nvGrpSpPr>
        <p:grpSpPr>
          <a:xfrm>
            <a:off x="5343367" y="251416"/>
            <a:ext cx="1105976" cy="133969"/>
            <a:chOff x="8183182" y="663852"/>
            <a:chExt cx="1475028" cy="178673"/>
          </a:xfrm>
        </p:grpSpPr>
        <p:grpSp>
          <p:nvGrpSpPr>
            <p:cNvPr id="3444" name="Google Shape;3444;p49"/>
            <p:cNvGrpSpPr/>
            <p:nvPr/>
          </p:nvGrpSpPr>
          <p:grpSpPr>
            <a:xfrm>
              <a:off x="8183182" y="774425"/>
              <a:ext cx="1178025" cy="68100"/>
              <a:chOff x="2024450" y="204150"/>
              <a:chExt cx="1178025" cy="68100"/>
            </a:xfrm>
          </p:grpSpPr>
          <p:sp>
            <p:nvSpPr>
              <p:cNvPr id="3445" name="Google Shape;3445;p4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49"/>
            <p:cNvGrpSpPr/>
            <p:nvPr/>
          </p:nvGrpSpPr>
          <p:grpSpPr>
            <a:xfrm>
              <a:off x="8480185" y="663852"/>
              <a:ext cx="1178025" cy="68100"/>
              <a:chOff x="2024450" y="204150"/>
              <a:chExt cx="1178025" cy="68100"/>
            </a:xfrm>
          </p:grpSpPr>
          <p:sp>
            <p:nvSpPr>
              <p:cNvPr id="3456" name="Google Shape;3456;p4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49"/>
          <p:cNvGrpSpPr/>
          <p:nvPr/>
        </p:nvGrpSpPr>
        <p:grpSpPr>
          <a:xfrm rot="5400000">
            <a:off x="4199250" y="4304299"/>
            <a:ext cx="98902" cy="553090"/>
            <a:chOff x="4898850" y="4820550"/>
            <a:chExt cx="98902" cy="553090"/>
          </a:xfrm>
        </p:grpSpPr>
        <p:sp>
          <p:nvSpPr>
            <p:cNvPr id="3467" name="Google Shape;3467;p4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49"/>
          <p:cNvGrpSpPr/>
          <p:nvPr/>
        </p:nvGrpSpPr>
        <p:grpSpPr>
          <a:xfrm flipH="1">
            <a:off x="-1562055" y="3490391"/>
            <a:ext cx="2297800" cy="347400"/>
            <a:chOff x="7644195" y="3512791"/>
            <a:chExt cx="2297800" cy="347400"/>
          </a:xfrm>
        </p:grpSpPr>
        <p:sp>
          <p:nvSpPr>
            <p:cNvPr id="3509" name="Google Shape;3509;p49"/>
            <p:cNvSpPr/>
            <p:nvPr/>
          </p:nvSpPr>
          <p:spPr>
            <a:xfrm flipH="1">
              <a:off x="7947295" y="37920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9"/>
            <p:cNvSpPr/>
            <p:nvPr/>
          </p:nvSpPr>
          <p:spPr>
            <a:xfrm flipH="1">
              <a:off x="7644195" y="35127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694" r="12232"/>
          <a:stretch/>
        </p:blipFill>
        <p:spPr>
          <a:xfrm>
            <a:off x="1228917" y="1498945"/>
            <a:ext cx="6451628" cy="2724441"/>
          </a:xfrm>
          <a:prstGeom prst="rect">
            <a:avLst/>
          </a:prstGeom>
          <a:effectLst>
            <a:outerShdw blurRad="50800" dist="50800" dir="5400000" algn="ctr" rotWithShape="0">
              <a:schemeClr val="accent1">
                <a:alpha val="46000"/>
              </a:scheme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77"/>
        <p:cNvGrpSpPr/>
        <p:nvPr/>
      </p:nvGrpSpPr>
      <p:grpSpPr>
        <a:xfrm>
          <a:off x="0" y="0"/>
          <a:ext cx="0" cy="0"/>
          <a:chOff x="0" y="0"/>
          <a:chExt cx="0" cy="0"/>
        </a:xfrm>
      </p:grpSpPr>
      <p:sp>
        <p:nvSpPr>
          <p:cNvPr id="3779" name="Google Shape;3779;p55"/>
          <p:cNvSpPr txBox="1">
            <a:spLocks noGrp="1"/>
          </p:cNvSpPr>
          <p:nvPr>
            <p:ph type="title"/>
          </p:nvPr>
        </p:nvSpPr>
        <p:spPr>
          <a:xfrm>
            <a:off x="477576" y="183694"/>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Osnovni koncepti</a:t>
            </a:r>
            <a:endParaRPr dirty="0"/>
          </a:p>
        </p:txBody>
      </p:sp>
      <p:grpSp>
        <p:nvGrpSpPr>
          <p:cNvPr id="3786" name="Google Shape;3786;p55"/>
          <p:cNvGrpSpPr/>
          <p:nvPr/>
        </p:nvGrpSpPr>
        <p:grpSpPr>
          <a:xfrm>
            <a:off x="5901323" y="1077529"/>
            <a:ext cx="2661940" cy="1196803"/>
            <a:chOff x="793641" y="3117012"/>
            <a:chExt cx="2146200" cy="927961"/>
          </a:xfrm>
        </p:grpSpPr>
        <p:sp>
          <p:nvSpPr>
            <p:cNvPr id="3787" name="Google Shape;3787;p55"/>
            <p:cNvSpPr/>
            <p:nvPr/>
          </p:nvSpPr>
          <p:spPr>
            <a:xfrm>
              <a:off x="793641" y="3117012"/>
              <a:ext cx="2146200" cy="270018"/>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sr-Latn-RS" sz="1800" b="1" dirty="0" smtClean="0">
                  <a:solidFill>
                    <a:schemeClr val="lt1"/>
                  </a:solidFill>
                  <a:latin typeface="Exo"/>
                  <a:ea typeface="Exo"/>
                  <a:cs typeface="Exo"/>
                  <a:sym typeface="Exo"/>
                </a:rPr>
                <a:t>Baza podataka</a:t>
              </a:r>
              <a:endParaRPr sz="1800" b="1" dirty="0">
                <a:solidFill>
                  <a:schemeClr val="lt1"/>
                </a:solidFill>
                <a:latin typeface="Exo"/>
                <a:ea typeface="Exo"/>
                <a:cs typeface="Exo"/>
                <a:sym typeface="Exo"/>
              </a:endParaRPr>
            </a:p>
          </p:txBody>
        </p:sp>
        <p:sp>
          <p:nvSpPr>
            <p:cNvPr id="3788" name="Google Shape;3788;p55"/>
            <p:cNvSpPr txBox="1"/>
            <p:nvPr/>
          </p:nvSpPr>
          <p:spPr>
            <a:xfrm>
              <a:off x="793641" y="3583273"/>
              <a:ext cx="2146200" cy="461700"/>
            </a:xfrm>
            <a:prstGeom prst="rect">
              <a:avLst/>
            </a:prstGeom>
            <a:noFill/>
            <a:ln>
              <a:noFill/>
            </a:ln>
          </p:spPr>
          <p:txBody>
            <a:bodyPr spcFirstLastPara="1" wrap="square" lIns="91425" tIns="91425" rIns="91425" bIns="91425" anchor="ctr" anchorCtr="0">
              <a:noAutofit/>
            </a:bodyPr>
            <a:lstStyle/>
            <a:p>
              <a:pPr lvl="0" algn="just"/>
              <a:endParaRPr dirty="0">
                <a:solidFill>
                  <a:schemeClr val="bg1"/>
                </a:solidFill>
                <a:latin typeface="PT Sans"/>
                <a:ea typeface="PT Sans"/>
                <a:cs typeface="PT Sans"/>
                <a:sym typeface="PT Sans"/>
              </a:endParaRPr>
            </a:p>
          </p:txBody>
        </p:sp>
      </p:grpSp>
      <p:grpSp>
        <p:nvGrpSpPr>
          <p:cNvPr id="3851" name="Google Shape;3851;p55"/>
          <p:cNvGrpSpPr/>
          <p:nvPr/>
        </p:nvGrpSpPr>
        <p:grpSpPr>
          <a:xfrm>
            <a:off x="7865020" y="1077529"/>
            <a:ext cx="2297800" cy="271691"/>
            <a:chOff x="7805645" y="1077529"/>
            <a:chExt cx="2297800" cy="271691"/>
          </a:xfrm>
        </p:grpSpPr>
        <p:sp>
          <p:nvSpPr>
            <p:cNvPr id="3852" name="Google Shape;3852;p55"/>
            <p:cNvSpPr/>
            <p:nvPr/>
          </p:nvSpPr>
          <p:spPr>
            <a:xfrm flipH="1">
              <a:off x="8108745" y="128111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flipH="1">
              <a:off x="7805645" y="1077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3786;p55"/>
          <p:cNvGrpSpPr/>
          <p:nvPr/>
        </p:nvGrpSpPr>
        <p:grpSpPr>
          <a:xfrm>
            <a:off x="3005506" y="1069118"/>
            <a:ext cx="2661940" cy="1196803"/>
            <a:chOff x="793641" y="3117012"/>
            <a:chExt cx="2146200" cy="927961"/>
          </a:xfrm>
        </p:grpSpPr>
        <p:sp>
          <p:nvSpPr>
            <p:cNvPr id="80" name="Google Shape;3787;p55"/>
            <p:cNvSpPr/>
            <p:nvPr/>
          </p:nvSpPr>
          <p:spPr>
            <a:xfrm>
              <a:off x="793641" y="3117012"/>
              <a:ext cx="2146200" cy="270018"/>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sr-Latn-RS" sz="1800" b="1" dirty="0" smtClean="0">
                  <a:solidFill>
                    <a:schemeClr val="lt1"/>
                  </a:solidFill>
                  <a:latin typeface="Exo"/>
                  <a:ea typeface="Exo"/>
                  <a:cs typeface="Exo"/>
                  <a:sym typeface="Exo"/>
                </a:rPr>
                <a:t>Kolekcija</a:t>
              </a:r>
              <a:endParaRPr sz="1800" b="1" dirty="0">
                <a:solidFill>
                  <a:schemeClr val="lt1"/>
                </a:solidFill>
                <a:latin typeface="Exo"/>
                <a:ea typeface="Exo"/>
                <a:cs typeface="Exo"/>
                <a:sym typeface="Exo"/>
              </a:endParaRPr>
            </a:p>
          </p:txBody>
        </p:sp>
        <p:sp>
          <p:nvSpPr>
            <p:cNvPr id="81" name="Google Shape;3788;p55"/>
            <p:cNvSpPr txBox="1"/>
            <p:nvPr/>
          </p:nvSpPr>
          <p:spPr>
            <a:xfrm>
              <a:off x="793641" y="3583273"/>
              <a:ext cx="2146200" cy="461700"/>
            </a:xfrm>
            <a:prstGeom prst="rect">
              <a:avLst/>
            </a:prstGeom>
            <a:noFill/>
            <a:ln>
              <a:noFill/>
            </a:ln>
          </p:spPr>
          <p:txBody>
            <a:bodyPr spcFirstLastPara="1" wrap="square" lIns="91425" tIns="91425" rIns="91425" bIns="91425" anchor="ctr" anchorCtr="0">
              <a:noAutofit/>
            </a:bodyPr>
            <a:lstStyle/>
            <a:p>
              <a:pPr lvl="0" algn="just"/>
              <a:r>
                <a:rPr lang="sr-Latn-RS" dirty="0">
                  <a:solidFill>
                    <a:schemeClr val="bg1"/>
                  </a:solidFill>
                </a:rPr>
                <a:t>Kolekcija predstavlja grupu dokumenata. </a:t>
              </a:r>
              <a:endParaRPr dirty="0">
                <a:solidFill>
                  <a:schemeClr val="bg1"/>
                </a:solidFill>
                <a:latin typeface="PT Sans"/>
                <a:ea typeface="PT Sans"/>
                <a:cs typeface="PT Sans"/>
                <a:sym typeface="PT Sans"/>
              </a:endParaRPr>
            </a:p>
          </p:txBody>
        </p:sp>
      </p:grpSp>
      <p:grpSp>
        <p:nvGrpSpPr>
          <p:cNvPr id="82" name="Google Shape;3786;p55"/>
          <p:cNvGrpSpPr/>
          <p:nvPr/>
        </p:nvGrpSpPr>
        <p:grpSpPr>
          <a:xfrm>
            <a:off x="269158" y="1072108"/>
            <a:ext cx="2661940" cy="1196803"/>
            <a:chOff x="793641" y="3117012"/>
            <a:chExt cx="2146200" cy="927961"/>
          </a:xfrm>
        </p:grpSpPr>
        <p:sp>
          <p:nvSpPr>
            <p:cNvPr id="83" name="Google Shape;3787;p55"/>
            <p:cNvSpPr/>
            <p:nvPr/>
          </p:nvSpPr>
          <p:spPr>
            <a:xfrm>
              <a:off x="793641" y="3117012"/>
              <a:ext cx="2146200" cy="270018"/>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sr-Latn-RS" sz="1800" b="1" dirty="0" smtClean="0">
                  <a:solidFill>
                    <a:schemeClr val="lt1"/>
                  </a:solidFill>
                  <a:latin typeface="Exo"/>
                  <a:ea typeface="Exo"/>
                  <a:cs typeface="Exo"/>
                  <a:sym typeface="Exo"/>
                </a:rPr>
                <a:t>Dokument</a:t>
              </a:r>
              <a:endParaRPr sz="1800" b="1" dirty="0">
                <a:solidFill>
                  <a:schemeClr val="lt1"/>
                </a:solidFill>
                <a:latin typeface="Exo"/>
                <a:ea typeface="Exo"/>
                <a:cs typeface="Exo"/>
                <a:sym typeface="Exo"/>
              </a:endParaRPr>
            </a:p>
          </p:txBody>
        </p:sp>
        <p:sp>
          <p:nvSpPr>
            <p:cNvPr id="84" name="Google Shape;3788;p55"/>
            <p:cNvSpPr txBox="1"/>
            <p:nvPr/>
          </p:nvSpPr>
          <p:spPr>
            <a:xfrm>
              <a:off x="793641" y="3583273"/>
              <a:ext cx="2146200" cy="461700"/>
            </a:xfrm>
            <a:prstGeom prst="rect">
              <a:avLst/>
            </a:prstGeom>
            <a:noFill/>
            <a:ln>
              <a:noFill/>
            </a:ln>
          </p:spPr>
          <p:txBody>
            <a:bodyPr spcFirstLastPara="1" wrap="square" lIns="91425" tIns="91425" rIns="91425" bIns="91425" anchor="ctr" anchorCtr="0">
              <a:noAutofit/>
            </a:bodyPr>
            <a:lstStyle/>
            <a:p>
              <a:pPr lvl="0" algn="just"/>
              <a:r>
                <a:rPr lang="sr-Latn-RS" dirty="0">
                  <a:solidFill>
                    <a:schemeClr val="bg1"/>
                  </a:solidFill>
                </a:rPr>
                <a:t>C</a:t>
              </a:r>
              <a:r>
                <a:rPr lang="sr-Latn-RS" dirty="0" smtClean="0">
                  <a:solidFill>
                    <a:schemeClr val="bg1"/>
                  </a:solidFill>
                </a:rPr>
                <a:t>entralni </a:t>
              </a:r>
              <a:r>
                <a:rPr lang="sr-Latn-RS" dirty="0">
                  <a:solidFill>
                    <a:schemeClr val="bg1"/>
                  </a:solidFill>
                </a:rPr>
                <a:t>koncept dokumentno orijentisane baze podataka, samim tim i MongoDB baze je pojam dokumenta.</a:t>
              </a:r>
              <a:endParaRPr dirty="0">
                <a:solidFill>
                  <a:schemeClr val="bg1"/>
                </a:solidFill>
                <a:latin typeface="PT Sans"/>
                <a:ea typeface="PT Sans"/>
                <a:cs typeface="PT Sans"/>
                <a:sym typeface="PT Sans"/>
              </a:endParaRPr>
            </a:p>
          </p:txBody>
        </p:sp>
      </p:grpSp>
      <p:sp>
        <p:nvSpPr>
          <p:cNvPr id="3" name="Rectangle 2"/>
          <p:cNvSpPr/>
          <p:nvPr/>
        </p:nvSpPr>
        <p:spPr>
          <a:xfrm>
            <a:off x="5741854" y="1706581"/>
            <a:ext cx="2980878" cy="523220"/>
          </a:xfrm>
          <a:prstGeom prst="rect">
            <a:avLst/>
          </a:prstGeom>
        </p:spPr>
        <p:txBody>
          <a:bodyPr wrap="square">
            <a:spAutoFit/>
          </a:bodyPr>
          <a:lstStyle/>
          <a:p>
            <a:r>
              <a:rPr lang="sr-Latn-RS" dirty="0" smtClean="0">
                <a:solidFill>
                  <a:schemeClr val="bg1"/>
                </a:solidFill>
                <a:latin typeface="Arial" panose="020B0604020202020204" pitchFamily="34" charset="0"/>
                <a:ea typeface="Calibri" panose="020F0502020204030204" pitchFamily="34" charset="0"/>
              </a:rPr>
              <a:t>U </a:t>
            </a:r>
            <a:r>
              <a:rPr lang="sr-Latn-RS" dirty="0">
                <a:solidFill>
                  <a:schemeClr val="bg1"/>
                </a:solidFill>
                <a:latin typeface="Arial" panose="020B0604020202020204" pitchFamily="34" charset="0"/>
                <a:ea typeface="Calibri" panose="020F0502020204030204" pitchFamily="34" charset="0"/>
              </a:rPr>
              <a:t>MongoDB-ju, baza podataka sadrži zbirke dokumenata</a:t>
            </a:r>
            <a:endParaRPr lang="en-US" dirty="0">
              <a:solidFill>
                <a:schemeClr val="bg1"/>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140" t="22726" r="37908" b="36738"/>
          <a:stretch/>
        </p:blipFill>
        <p:spPr>
          <a:xfrm>
            <a:off x="3132017" y="2539325"/>
            <a:ext cx="2940293" cy="2184243"/>
          </a:xfrm>
          <a:prstGeom prst="rect">
            <a:avLst/>
          </a:prstGeom>
          <a:blipFill dpi="0" rotWithShape="1">
            <a:blip r:embed="rId3">
              <a:alphaModFix amt="20000"/>
            </a:blip>
            <a:srcRect/>
            <a:stretch>
              <a:fillRect/>
            </a:stretch>
          </a:blipFill>
        </p:spPr>
      </p:pic>
      <p:grpSp>
        <p:nvGrpSpPr>
          <p:cNvPr id="88" name="Google Shape;3786;p55"/>
          <p:cNvGrpSpPr/>
          <p:nvPr/>
        </p:nvGrpSpPr>
        <p:grpSpPr>
          <a:xfrm>
            <a:off x="269158" y="2893819"/>
            <a:ext cx="2736348" cy="1196803"/>
            <a:chOff x="793641" y="3117012"/>
            <a:chExt cx="2206192" cy="927961"/>
          </a:xfrm>
        </p:grpSpPr>
        <p:sp>
          <p:nvSpPr>
            <p:cNvPr id="89" name="Google Shape;3787;p55"/>
            <p:cNvSpPr/>
            <p:nvPr/>
          </p:nvSpPr>
          <p:spPr>
            <a:xfrm>
              <a:off x="793641" y="3117012"/>
              <a:ext cx="2146200" cy="270018"/>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sr-Latn-RS" sz="1800" b="1" dirty="0" smtClean="0">
                  <a:solidFill>
                    <a:schemeClr val="lt1"/>
                  </a:solidFill>
                  <a:latin typeface="Exo"/>
                  <a:ea typeface="Exo"/>
                  <a:cs typeface="Exo"/>
                  <a:sym typeface="Exo"/>
                </a:rPr>
                <a:t>Indeksi</a:t>
              </a:r>
              <a:endParaRPr sz="1800" b="1" dirty="0">
                <a:solidFill>
                  <a:schemeClr val="lt1"/>
                </a:solidFill>
                <a:latin typeface="Exo"/>
                <a:ea typeface="Exo"/>
                <a:cs typeface="Exo"/>
                <a:sym typeface="Exo"/>
              </a:endParaRPr>
            </a:p>
          </p:txBody>
        </p:sp>
        <p:sp>
          <p:nvSpPr>
            <p:cNvPr id="90" name="Google Shape;3788;p55"/>
            <p:cNvSpPr txBox="1"/>
            <p:nvPr/>
          </p:nvSpPr>
          <p:spPr>
            <a:xfrm>
              <a:off x="793641" y="3583273"/>
              <a:ext cx="2206192" cy="461700"/>
            </a:xfrm>
            <a:prstGeom prst="rect">
              <a:avLst/>
            </a:prstGeom>
            <a:noFill/>
            <a:ln>
              <a:noFill/>
            </a:ln>
          </p:spPr>
          <p:txBody>
            <a:bodyPr spcFirstLastPara="1" wrap="square" lIns="91425" tIns="91425" rIns="91425" bIns="91425" anchor="ctr" anchorCtr="0">
              <a:noAutofit/>
            </a:bodyPr>
            <a:lstStyle/>
            <a:p>
              <a:pPr lvl="0" algn="just"/>
              <a:r>
                <a:rPr lang="sr-Latn-RS" dirty="0">
                  <a:solidFill>
                    <a:schemeClr val="bg1"/>
                  </a:solidFill>
                </a:rPr>
                <a:t>Indeksi podržavaju efikasno izvršavanje upita u MongoDB-u.</a:t>
              </a:r>
              <a:endParaRPr dirty="0">
                <a:solidFill>
                  <a:schemeClr val="bg1"/>
                </a:solidFill>
                <a:latin typeface="PT Sans"/>
                <a:ea typeface="PT Sans"/>
                <a:cs typeface="PT Sans"/>
                <a:sym typeface="PT Sans"/>
              </a:endParaRPr>
            </a:p>
          </p:txBody>
        </p:sp>
      </p:gr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08" r="3216" b="24838"/>
          <a:stretch/>
        </p:blipFill>
        <p:spPr>
          <a:xfrm>
            <a:off x="6347637" y="2527429"/>
            <a:ext cx="2639251" cy="224014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3" name="Google Shape;2883;p3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r-Latn-RS" dirty="0" smtClean="0"/>
              <a:t>Karakteristike MongoDB-ja</a:t>
            </a:r>
            <a:endParaRPr dirty="0">
              <a:solidFill>
                <a:schemeClr val="accent2"/>
              </a:solidFill>
            </a:endParaRPr>
          </a:p>
        </p:txBody>
      </p:sp>
      <p:grpSp>
        <p:nvGrpSpPr>
          <p:cNvPr id="2886" name="Google Shape;2886;p38"/>
          <p:cNvGrpSpPr/>
          <p:nvPr/>
        </p:nvGrpSpPr>
        <p:grpSpPr>
          <a:xfrm rot="-5400000">
            <a:off x="2746096" y="55862"/>
            <a:ext cx="1823016" cy="296643"/>
            <a:chOff x="7857346" y="3902355"/>
            <a:chExt cx="1823016" cy="296643"/>
          </a:xfrm>
        </p:grpSpPr>
        <p:sp>
          <p:nvSpPr>
            <p:cNvPr id="2887"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38"/>
          <p:cNvGrpSpPr/>
          <p:nvPr/>
        </p:nvGrpSpPr>
        <p:grpSpPr>
          <a:xfrm rot="5400000">
            <a:off x="1639375" y="1028400"/>
            <a:ext cx="98902" cy="553090"/>
            <a:chOff x="4898850" y="4820550"/>
            <a:chExt cx="98902" cy="553090"/>
          </a:xfrm>
        </p:grpSpPr>
        <p:sp>
          <p:nvSpPr>
            <p:cNvPr id="2894"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38"/>
          <p:cNvGrpSpPr/>
          <p:nvPr/>
        </p:nvGrpSpPr>
        <p:grpSpPr>
          <a:xfrm>
            <a:off x="1609176" y="4434219"/>
            <a:ext cx="1252897" cy="51000"/>
            <a:chOff x="2915381" y="4104819"/>
            <a:chExt cx="1252897" cy="51000"/>
          </a:xfrm>
        </p:grpSpPr>
        <p:sp>
          <p:nvSpPr>
            <p:cNvPr id="2900"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38"/>
          <p:cNvGrpSpPr/>
          <p:nvPr/>
        </p:nvGrpSpPr>
        <p:grpSpPr>
          <a:xfrm rot="5400000">
            <a:off x="5968600" y="4273462"/>
            <a:ext cx="98902" cy="553090"/>
            <a:chOff x="4898850" y="4820550"/>
            <a:chExt cx="98902" cy="553090"/>
          </a:xfrm>
        </p:grpSpPr>
        <p:sp>
          <p:nvSpPr>
            <p:cNvPr id="2938"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3140"/>
          <a:stretch/>
        </p:blipFill>
        <p:spPr>
          <a:xfrm>
            <a:off x="0" y="1224071"/>
            <a:ext cx="7942521" cy="3883981"/>
          </a:xfrm>
          <a:prstGeom prst="rect">
            <a:avLst/>
          </a:prstGeom>
        </p:spPr>
      </p:pic>
    </p:spTree>
  </p:cSld>
  <p:clrMapOvr>
    <a:masterClrMapping/>
  </p:clrMapOvr>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461541"/>
      </a:lt2>
      <a:accent1>
        <a:srgbClr val="D328D7"/>
      </a:accent1>
      <a:accent2>
        <a:srgbClr val="B68FFF"/>
      </a:accent2>
      <a:accent3>
        <a:srgbClr val="959DFF"/>
      </a:accent3>
      <a:accent4>
        <a:srgbClr val="751D6C"/>
      </a:accent4>
      <a:accent5>
        <a:srgbClr val="FFFFFF"/>
      </a:accent5>
      <a:accent6>
        <a:srgbClr val="FFFFFF"/>
      </a:accent6>
      <a:hlink>
        <a:srgbClr val="B68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811</TotalTime>
  <Words>1621</Words>
  <Application>Microsoft Office PowerPoint</Application>
  <PresentationFormat>On-screen Show (16:9)</PresentationFormat>
  <Paragraphs>123</Paragraphs>
  <Slides>25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Calibri</vt:lpstr>
      <vt:lpstr>Exo</vt:lpstr>
      <vt:lpstr>Times New Roman</vt:lpstr>
      <vt:lpstr>Roboto Condensed Light</vt:lpstr>
      <vt:lpstr>Arial</vt:lpstr>
      <vt:lpstr>Wingdings</vt:lpstr>
      <vt:lpstr>PT Sans</vt:lpstr>
      <vt:lpstr>Data Center Business Plan by Slidesgo</vt:lpstr>
      <vt:lpstr>Interna struktura i organizacija skladišta podataka kod MongoDB skladišta podataka</vt:lpstr>
      <vt:lpstr>Sadržaj</vt:lpstr>
      <vt:lpstr>1. Uvod</vt:lpstr>
      <vt:lpstr>PowerPoint Presentation</vt:lpstr>
      <vt:lpstr>NOSQL</vt:lpstr>
      <vt:lpstr>3.Dokument orijentisane baze podataka</vt:lpstr>
      <vt:lpstr>4. Interna struktura MongoDB-ja</vt:lpstr>
      <vt:lpstr>Osnovni koncepti</vt:lpstr>
      <vt:lpstr>Karakteristike MongoDB-ja</vt:lpstr>
      <vt:lpstr>Skladištenje podataka-BSON</vt:lpstr>
      <vt:lpstr>Tipovi podataka koje BSON podržava</vt:lpstr>
      <vt:lpstr>GridFS Api </vt:lpstr>
      <vt:lpstr>Mehanizmi za skaldištenje</vt:lpstr>
      <vt:lpstr>WiredTiger</vt:lpstr>
      <vt:lpstr>Praktični deo</vt:lpstr>
      <vt:lpstr>Praktični deo</vt:lpstr>
      <vt:lpstr>Praktični deo</vt:lpstr>
      <vt:lpstr>Praktični deo</vt:lpstr>
      <vt:lpstr>Praktični deo- Embedded vs Referenced </vt:lpstr>
      <vt:lpstr>Praktični deo- Embedded vs Referenced </vt:lpstr>
      <vt:lpstr>Praktični deo- Embedded vs Referenced </vt:lpstr>
      <vt:lpstr>Praktični deo- Embedded vs Referenced </vt:lpstr>
      <vt:lpstr>Praktični deo- Embedded vs Referenced </vt:lpstr>
      <vt:lpstr>Praktični deo- Agregacija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 struktura i organizacija skladišta podataka kod MongoDB skladišta podataka</dc:title>
  <dc:creator>Andrea</dc:creator>
  <cp:lastModifiedBy>Windows User</cp:lastModifiedBy>
  <cp:revision>24</cp:revision>
  <dcterms:modified xsi:type="dcterms:W3CDTF">2023-04-18T14:11:23Z</dcterms:modified>
</cp:coreProperties>
</file>